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  <p:sldMasterId id="2147483688" r:id="rId5"/>
  </p:sldMasterIdLst>
  <p:notesMasterIdLst>
    <p:notesMasterId r:id="rId28"/>
  </p:notesMasterIdLst>
  <p:handoutMasterIdLst>
    <p:handoutMasterId r:id="rId29"/>
  </p:handoutMasterIdLst>
  <p:sldIdLst>
    <p:sldId id="256" r:id="rId6"/>
    <p:sldId id="331" r:id="rId7"/>
    <p:sldId id="280" r:id="rId8"/>
    <p:sldId id="332" r:id="rId9"/>
    <p:sldId id="334" r:id="rId10"/>
    <p:sldId id="338" r:id="rId11"/>
    <p:sldId id="339" r:id="rId12"/>
    <p:sldId id="335" r:id="rId13"/>
    <p:sldId id="341" r:id="rId14"/>
    <p:sldId id="340" r:id="rId15"/>
    <p:sldId id="344" r:id="rId16"/>
    <p:sldId id="355" r:id="rId17"/>
    <p:sldId id="345" r:id="rId18"/>
    <p:sldId id="347" r:id="rId19"/>
    <p:sldId id="348" r:id="rId20"/>
    <p:sldId id="349" r:id="rId21"/>
    <p:sldId id="356" r:id="rId22"/>
    <p:sldId id="351" r:id="rId23"/>
    <p:sldId id="323" r:id="rId24"/>
    <p:sldId id="353" r:id="rId25"/>
    <p:sldId id="343" r:id="rId26"/>
    <p:sldId id="354" r:id="rId27"/>
  </p:sldIdLst>
  <p:sldSz cx="9144000" cy="5143500" type="screen16x9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aleway SemiBold" pitchFamily="2" charset="0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41E847C-6146-41F0-98F8-5B8AB4485D2A}">
          <p14:sldIdLst>
            <p14:sldId id="256"/>
            <p14:sldId id="331"/>
            <p14:sldId id="280"/>
            <p14:sldId id="332"/>
            <p14:sldId id="334"/>
            <p14:sldId id="338"/>
            <p14:sldId id="339"/>
            <p14:sldId id="335"/>
            <p14:sldId id="341"/>
            <p14:sldId id="340"/>
            <p14:sldId id="344"/>
            <p14:sldId id="355"/>
            <p14:sldId id="345"/>
            <p14:sldId id="347"/>
            <p14:sldId id="348"/>
            <p14:sldId id="349"/>
            <p14:sldId id="356"/>
            <p14:sldId id="351"/>
            <p14:sldId id="323"/>
            <p14:sldId id="353"/>
            <p14:sldId id="34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F9A0D-6098-07A3-2D19-7C16B6DCEA4F}" name="Williams, Daniel" initials="WD" userId="S::DWilliams6@oaklandca.gov::cd1b11d0-4bc3-4045-aa8b-de490ac054b7" providerId="AD"/>
  <p188:author id="{C2696C24-88D2-EC27-0485-BA864067D2C9}" name="Suarez, Estefania" initials="SE" userId="S::esuarez@oaklandca.gov::bc0ea1ff-001f-4e58-86bd-243c2f31a3ac" providerId="AD"/>
  <p188:author id="{F5456E3C-43D4-5988-350F-7347D2DA1468}" name="Houston, Michael" initials="HM" userId="S::mhouston@oaklandca.gov::4e3adacf-af61-444e-9b20-ed84bea3f27d" providerId="AD"/>
  <p188:author id="{7520A63F-67BE-8B72-F219-79AC8B24A403}" name="Wysong, Katie" initials="WK" userId="S::kwysong@oaklandca.gov::86e16f91-7275-410f-b7b0-5486d6a46119" providerId="AD"/>
  <p188:author id="{49D42389-93AC-B174-67B5-8054BD203728}" name="Noble, Stephanie" initials="NS" userId="S::SNoble@oaklandca.gov::19d9c1d6-ab0b-4c1b-879e-3de7b1640e50" providerId="AD"/>
  <p188:author id="{E2605A8F-39F3-250A-DF2D-070A75B201B8}" name="Lim, Jennifer" initials="LJ" userId="S::JLim2@oaklandca.gov::d6ebc7ac-958b-4443-ab69-2e70b19061be" providerId="AD"/>
  <p188:author id="{0A770CA5-CB62-43FA-8CB9-2596045C77B7}" name="Horton, Brianna" initials="HB" userId="S::BHorton@oaklandca.gov::22d745d8-b552-4ea0-a678-4a37f6c6d180" providerId="AD"/>
  <p188:author id="{68CCA4C4-164B-604D-E27A-D68667D8AE18}" name="Horton, Brianna" initials="HB" userId="S::bhorton@oaklandca.gov::22d745d8-b552-4ea0-a678-4a37f6c6d1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49F"/>
    <a:srgbClr val="225CA8"/>
    <a:srgbClr val="1D56A1"/>
    <a:srgbClr val="134C90"/>
    <a:srgbClr val="154D93"/>
    <a:srgbClr val="1D559F"/>
    <a:srgbClr val="5B9BD6"/>
    <a:srgbClr val="1EBDFB"/>
    <a:srgbClr val="69DCF3"/>
    <a:srgbClr val="51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6B771-CB56-403F-8537-E2716AB37573}" v="2" dt="2024-09-09T17:45:58.594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2799" autoAdjust="0"/>
  </p:normalViewPr>
  <p:slideViewPr>
    <p:cSldViewPr snapToGrid="0">
      <p:cViewPr varScale="1">
        <p:scale>
          <a:sx n="110" d="100"/>
          <a:sy n="110" d="100"/>
        </p:scale>
        <p:origin x="270" y="90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FA8171-B6BA-1DB2-188E-57713649D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1DB45-BF7D-5551-13F0-4E112178A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C1154-5A9C-40F5-B540-74B973E78F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63969-660B-B3B4-36A8-F91EA5C63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AD578-6685-F7C4-5A3A-EFE210434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A774-A105-4649-AD1C-50591A40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5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200" kern="100" dirty="0">
              <a:solidFill>
                <a:srgbClr val="00449F"/>
              </a:solidFill>
              <a:latin typeface="+mn-lt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200" kern="100" dirty="0">
              <a:solidFill>
                <a:srgbClr val="00449F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None/>
            </a:pPr>
            <a:endParaRPr lang="en-US" sz="1200" kern="100" dirty="0">
              <a:noFill/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7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28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9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lvl="0" indent="0">
              <a:spcAft>
                <a:spcPts val="600"/>
              </a:spcAft>
              <a:buClr>
                <a:srgbClr val="00449F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33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1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36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7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u="none" strike="noStrike" kern="1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9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7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u="none" strike="noStrike" kern="100" dirty="0">
              <a:noFill/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76E1-C55B-7539-ADA3-39C79921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0" y="445025"/>
            <a:ext cx="8128409" cy="57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6D8AC-DA61-7B67-4A0D-B8B7553D1B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F44410-F634-E86E-9F69-B68ED88067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263" y="1190625"/>
            <a:ext cx="8129587" cy="327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j-lt"/>
              </a:defRPr>
            </a:lvl2pPr>
            <a:lvl3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j-lt"/>
              </a:defRPr>
            </a:lvl3pPr>
            <a:lvl4pPr marL="0" indent="0"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j-lt"/>
              </a:defRPr>
            </a:lvl4pPr>
            <a:lvl5pPr marL="0" indent="0"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j-lt"/>
              </a:defRPr>
            </a:lvl5pPr>
            <a:lvl6pPr>
              <a:defRPr sz="1200">
                <a:solidFill>
                  <a:schemeClr val="tx1"/>
                </a:solidFill>
                <a:latin typeface="+mj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6301-DDAD-FB03-933D-77357D59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C9746-7716-291D-4C46-8EF7DA5C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A3653-D7B6-242D-DF3F-EED7EAE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86EA6-2271-57B3-4EAA-BF8EF235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4B51-6C5F-31EA-8F0F-C8F1CB6D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668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22F2-3C59-C553-DE18-965D5BC0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023C-571E-CD90-AED8-A2D1D388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EFC2B-0BD0-C119-6B47-3AD95E8A7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8DFBB-B2FE-721E-A41C-B21409C0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FDC01-0478-A104-393F-BA098E80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8C5D-A1F4-830C-1ACA-E1382C83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9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BFC5-803E-D310-B540-1C9DE77C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B1565-B6E3-5538-1E46-30F2A092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B39B3-C7C6-B5A2-FC3A-9EE732DDB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FE805-02E8-80A0-3120-7F2F3854B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75C52-E15D-279B-21AB-84361B28F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8E8E1-51E1-4744-5E53-CFE29A92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BF92A-4D18-0250-15DD-06EC9AA7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065DB-7DFE-9138-6713-93667C34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635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3A8C-71F9-7501-E9C2-ACE1E5BC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DDA3F-F385-B1B9-D0EA-F675FCFD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A6589-1F17-F2A9-8861-F416538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5C4C-C173-269E-9442-1A8F17AB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602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BB0A2-BDB7-9647-30CF-FA1CE86E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1CBA4-08AF-097E-9217-CB459142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F73FE-79F5-BF1F-20E5-30D1DA91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883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B93-7606-02A1-201E-7145D38E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C417-00B8-E9B2-A7ED-2B4F9039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DDF2-95AE-4129-699C-386BA1108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6830C-E930-A0A3-EF5D-6F546216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45515-3AFB-6EB6-F645-D59A388B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F3D4-AF2E-CE39-0595-EE6FAE8D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52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2AFD-D193-9F5E-3CD5-A44F889C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3C426-E874-2B2F-BF2C-8DB2800FA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43CE7-3440-4DE6-2332-B50A0A082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A30F-A2A5-F4CE-F442-2842800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F6F44-BB39-F78E-5D06-C3D8446F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00FC-3613-9D48-B231-3DEA185E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240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EF20-D0D9-6374-9459-1F461F0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A2FBA-E9F8-8386-A583-D7AFB0CDC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6829B-3E98-C0AD-D535-41CA7829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8058-4CC4-CB9B-2178-95E603A8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512B5-FD62-7724-A028-E014A368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194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C46D8-4D7D-0D16-CE05-AF7AF2B56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5A97A-C58D-5B37-356D-5FF89B38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973C-A07F-5ADD-F2A8-91D63966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AF76B-C700-F53D-B3AC-89409F4E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E812-5EA0-F5C2-7C21-37334A23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6387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586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 hasCustomPrompt="1"/>
          </p:nvPr>
        </p:nvSpPr>
        <p:spPr>
          <a:xfrm>
            <a:off x="721225" y="1974850"/>
            <a:ext cx="3300900" cy="240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Char char="●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914400" lvl="1" indent="-298450">
              <a:spcBef>
                <a:spcPts val="1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buChar char="○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1371600" lvl="2" indent="-298450">
              <a:spcBef>
                <a:spcPts val="1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1828800" lvl="3" indent="-298450">
              <a:spcBef>
                <a:spcPts val="1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buChar char="●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2286000" lvl="4" indent="-298450">
              <a:spcBef>
                <a:spcPts val="1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buChar char="○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Don’t go to fifth level</a:t>
            </a:r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E641818D-D728-460E-730C-9C760E8B8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805" y="15300"/>
            <a:ext cx="5931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5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 userDrawn="1"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782DEB2C-487F-0045-C860-184E14290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805" y="15300"/>
            <a:ext cx="593197" cy="457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C42F70-14C4-ABDB-83DC-BB173844AD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392" y="1885991"/>
            <a:ext cx="6748463" cy="68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  <a:latin typeface="+mn-lt"/>
              </a:defRPr>
            </a:lvl2pPr>
            <a:lvl3pPr>
              <a:defRPr>
                <a:solidFill>
                  <a:schemeClr val="accent3"/>
                </a:solidFill>
                <a:latin typeface="+mn-lt"/>
              </a:defRPr>
            </a:lvl3pPr>
            <a:lvl4pPr>
              <a:defRPr>
                <a:solidFill>
                  <a:schemeClr val="accent3"/>
                </a:solidFill>
                <a:latin typeface="+mn-lt"/>
              </a:defRPr>
            </a:lvl4pPr>
            <a:lvl5pPr>
              <a:defRPr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/>
              <a:t>Recommendation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3C2AD-A5C7-A20A-5232-1B6CD05B4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69" y="2901950"/>
            <a:ext cx="3713163" cy="57626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2"/>
                </a:solidFill>
                <a:latin typeface="Raleway" pitchFamily="2" charset="0"/>
              </a:defRPr>
            </a:lvl1pPr>
            <a:lvl2pPr>
              <a:defRPr sz="2600" b="1">
                <a:solidFill>
                  <a:schemeClr val="bg2"/>
                </a:solidFill>
                <a:latin typeface="Raleway" pitchFamily="2" charset="0"/>
              </a:defRPr>
            </a:lvl2pPr>
            <a:lvl3pPr>
              <a:defRPr sz="2600" b="1">
                <a:solidFill>
                  <a:schemeClr val="bg2"/>
                </a:solidFill>
                <a:latin typeface="Raleway" pitchFamily="2" charset="0"/>
              </a:defRPr>
            </a:lvl3pPr>
            <a:lvl4pPr>
              <a:defRPr sz="2600" b="1">
                <a:solidFill>
                  <a:schemeClr val="bg2"/>
                </a:solidFill>
                <a:latin typeface="Raleway" pitchFamily="2" charset="0"/>
              </a:defRPr>
            </a:lvl4pPr>
            <a:lvl5pPr>
              <a:defRPr sz="2600" b="1">
                <a:solidFill>
                  <a:schemeClr val="bg2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/>
              <a:t>Recommendation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938D85-71B4-3E6B-0AF8-63FBD1EAEB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569" y="1309728"/>
            <a:ext cx="3713163" cy="57626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2"/>
                </a:solidFill>
                <a:latin typeface="Raleway" pitchFamily="2" charset="0"/>
              </a:defRPr>
            </a:lvl1pPr>
            <a:lvl2pPr>
              <a:defRPr sz="2600" b="1">
                <a:solidFill>
                  <a:schemeClr val="bg2"/>
                </a:solidFill>
                <a:latin typeface="Raleway" pitchFamily="2" charset="0"/>
              </a:defRPr>
            </a:lvl2pPr>
            <a:lvl3pPr>
              <a:defRPr sz="2600" b="1">
                <a:solidFill>
                  <a:schemeClr val="bg2"/>
                </a:solidFill>
                <a:latin typeface="Raleway" pitchFamily="2" charset="0"/>
              </a:defRPr>
            </a:lvl3pPr>
            <a:lvl4pPr>
              <a:defRPr sz="2600" b="1">
                <a:solidFill>
                  <a:schemeClr val="bg2"/>
                </a:solidFill>
                <a:latin typeface="Raleway" pitchFamily="2" charset="0"/>
              </a:defRPr>
            </a:lvl4pPr>
            <a:lvl5pPr>
              <a:defRPr sz="2600" b="1">
                <a:solidFill>
                  <a:schemeClr val="bg2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/>
              <a:t>Recommendation 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9799FDE-477E-890B-A706-AE3786FB7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392" y="3478213"/>
            <a:ext cx="6748463" cy="68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  <a:latin typeface="+mn-lt"/>
              </a:defRPr>
            </a:lvl2pPr>
            <a:lvl3pPr>
              <a:defRPr>
                <a:solidFill>
                  <a:schemeClr val="accent3"/>
                </a:solidFill>
                <a:latin typeface="+mn-lt"/>
              </a:defRPr>
            </a:lvl3pPr>
            <a:lvl4pPr>
              <a:defRPr>
                <a:solidFill>
                  <a:schemeClr val="accent3"/>
                </a:solidFill>
                <a:latin typeface="+mn-lt"/>
              </a:defRPr>
            </a:lvl4pPr>
            <a:lvl5pPr>
              <a:defRPr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/>
              <a:t>Recommendation text</a:t>
            </a:r>
          </a:p>
        </p:txBody>
      </p:sp>
    </p:spTree>
    <p:extLst>
      <p:ext uri="{BB962C8B-B14F-4D97-AF65-F5344CB8AC3E}">
        <p14:creationId xmlns:p14="http://schemas.microsoft.com/office/powerpoint/2010/main" val="23384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Finding Title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727800" y="1576753"/>
            <a:ext cx="7688400" cy="1310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baseline="0">
                <a:solidFill>
                  <a:schemeClr val="lt1"/>
                </a:solidFill>
                <a:latin typeface="Raleway SemiBold" panose="020F05020202040302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Finding Title</a:t>
            </a: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BD7E-420E-B66A-3580-6A6C9BE9A8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7075" y="1301750"/>
            <a:ext cx="1357313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FINDING #</a:t>
            </a:r>
          </a:p>
        </p:txBody>
      </p:sp>
      <p:grpSp>
        <p:nvGrpSpPr>
          <p:cNvPr id="4" name="Google Shape;12;p2">
            <a:extLst>
              <a:ext uri="{FF2B5EF4-FFF2-40B4-BE49-F238E27FC236}">
                <a16:creationId xmlns:a16="http://schemas.microsoft.com/office/drawing/2014/main" id="{869DACFF-581C-B171-E7B7-0BE09335C044}"/>
              </a:ext>
            </a:extLst>
          </p:cNvPr>
          <p:cNvGrpSpPr/>
          <p:nvPr userDrawn="1"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2148A4E0-739C-F29B-356F-DFCD12D76624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A862F3CC-200B-4742-F2F0-E458B8014E84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219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accent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OC">
    <p:bg>
      <p:bgPr>
        <a:solidFill>
          <a:schemeClr val="accent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729450" y="1322450"/>
            <a:ext cx="7688400" cy="915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Table of Contents</a:t>
            </a: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0ACE-F837-876E-C99A-0F28631AB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2265074"/>
            <a:ext cx="5187950" cy="2292350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200000"/>
              </a:lnSpc>
              <a:defRPr sz="12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200000"/>
              </a:lnSpc>
              <a:defRPr sz="105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200000"/>
              </a:lnSpc>
              <a:defRPr sz="105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200000"/>
              </a:lnSpc>
              <a:defRPr sz="10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2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accent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3132598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3263792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2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accent5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 hasCustomPrompt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200">
                <a:solidFill>
                  <a:schemeClr val="lt1"/>
                </a:solidFill>
                <a:latin typeface="+mj-lt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200">
                <a:solidFill>
                  <a:schemeClr val="lt1"/>
                </a:solidFill>
                <a:latin typeface="+mj-lt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36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98CF-D3D6-61CF-D8B9-AD0F693D7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FADBE-E028-22F3-34C6-9782F68E6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B8ADD-04D1-31CE-18A3-E0153B29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1032-F325-3FE6-2F90-8ECBD848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3FDB-CF4F-9B4F-8392-248A7C11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21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AB5A-0956-FD18-66A0-D4D86CD3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7B73-6114-742B-C066-AD7004F2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2B5D-A065-897C-7E1E-1F257CAA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848BD-426D-DC37-4FB0-83EFB578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9F98-4BC5-F4D1-E5EC-E983BD22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923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object 9">
            <a:extLst>
              <a:ext uri="{FF2B5EF4-FFF2-40B4-BE49-F238E27FC236}">
                <a16:creationId xmlns:a16="http://schemas.microsoft.com/office/drawing/2014/main" id="{CDBEE1D7-EA54-6E83-458D-84BDDC5CE08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805" y="25400"/>
            <a:ext cx="5931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3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84" r:id="rId3"/>
    <p:sldLayoutId id="2147483677" r:id="rId4"/>
    <p:sldLayoutId id="2147483679" r:id="rId5"/>
    <p:sldLayoutId id="2147483678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85000"/>
        <a:buFont typeface="Arial"/>
        <a:defRPr sz="1400" b="0" i="0" u="none" strike="noStrike" cap="none">
          <a:solidFill>
            <a:schemeClr val="accent5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C2D7E-FB3B-BCEB-E8F1-03B0CDBF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4808A-1B22-8CF3-8F41-8E72F83E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59CC-86D5-7E49-7D31-DF7F6D666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4847-C29B-4728-9FA2-6852DD3021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9ABA-4F40-610C-2BF9-7471E94A8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2EAC-78B7-D37A-DDF5-B22A41D4E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A76B0DA0-0A24-FECF-2FBA-CCEF56478DB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805" y="25400"/>
            <a:ext cx="5931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akland.granicus.com/player/clip/5137?view_id=2&amp;redirect=tru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aklandauditor.com/wp-content/uploads/2022/09/20220919_Press-Release_Homelessness-Services-Performance-Audit.pdf" TargetMode="External"/><Relationship Id="rId5" Type="http://schemas.openxmlformats.org/officeDocument/2006/relationships/hyperlink" Target="https://www.oaklandauditor.com/wp-content/uploads/2022/09/20220919_Performance-Audit_The-City-of-Oaklands-Homelessness-Services_Final.pdf" TargetMode="External"/><Relationship Id="rId4" Type="http://schemas.openxmlformats.org/officeDocument/2006/relationships/hyperlink" Target="https://oakland.granicus.com/player/clip/5177?view_id=2&amp;redirect=tr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0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A4745-EE47-2789-F777-85FE037EFD29}"/>
              </a:ext>
            </a:extLst>
          </p:cNvPr>
          <p:cNvSpPr/>
          <p:nvPr/>
        </p:nvSpPr>
        <p:spPr>
          <a:xfrm>
            <a:off x="-1158" y="-7421"/>
            <a:ext cx="9145995" cy="2106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76199" y="850405"/>
            <a:ext cx="4166245" cy="147756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bg1">
                    <a:lumMod val="60000"/>
                    <a:lumOff val="40000"/>
                  </a:schemeClr>
                </a:solidFill>
                <a:latin typeface="Raleway" pitchFamily="2" charset="0"/>
              </a:rPr>
              <a:t>Auditing the City of Oakland’s Homelessness Services</a:t>
            </a:r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26068" y="2163524"/>
            <a:ext cx="4177071" cy="816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bg1"/>
                </a:solidFill>
                <a:latin typeface="Montserrat"/>
              </a:rPr>
              <a:t> </a:t>
            </a:r>
            <a:endParaRPr lang="en-US" sz="2000">
              <a:solidFill>
                <a:schemeClr val="bg1"/>
              </a:solidFill>
              <a:ea typeface="Calibri Light"/>
              <a:cs typeface="Calibr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Western Intergovernmental Audit Forum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400" b="1">
              <a:solidFill>
                <a:srgbClr val="BFBFBF"/>
              </a:solidFill>
              <a:latin typeface="Montserrat" panose="00000500000000000000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bg1"/>
                </a:solidFill>
                <a:latin typeface="Montserrat"/>
              </a:rPr>
              <a:t>11 September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9A424F-5FC1-DA10-C5B8-713CE5781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961" y="319115"/>
            <a:ext cx="1473225" cy="1252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449F"/>
                </a:solidFill>
                <a:latin typeface="Raleway"/>
              </a:rPr>
              <a:t>Objective 1: </a:t>
            </a:r>
            <a:r>
              <a:rPr lang="en-US" sz="2400" dirty="0">
                <a:solidFill>
                  <a:srgbClr val="00449F"/>
                </a:solidFill>
                <a:latin typeface="Raleway"/>
              </a:rPr>
              <a:t>Quantify the number of people receiving crisis-response, longer-term, and permanent housing and their lengths of stay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449F"/>
              </a:solidFill>
              <a:ea typeface="Calibri"/>
              <a:cs typeface="Calibri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516466" y="2119651"/>
            <a:ext cx="8026400" cy="22006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kern="100" dirty="0">
                <a:solidFill>
                  <a:srgbClr val="00449F"/>
                </a:solidFill>
                <a:latin typeface="Montserrat"/>
                <a:cs typeface="Times New Roman"/>
              </a:rPr>
              <a:t>Select Fieldwork</a:t>
            </a: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We collected, calculated, and analyzed HMIS data on client and provider activity (Fiscal Years 2018-19, 2019-20, 2020-21).</a:t>
            </a: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We met with City staff and the “HMIS Lead” for the interjurisdictional partnership to validate and confirm understanding of data.</a:t>
            </a: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We met with Service Providers to understand data intake procedures.</a:t>
            </a:r>
          </a:p>
        </p:txBody>
      </p:sp>
    </p:spTree>
    <p:extLst>
      <p:ext uri="{BB962C8B-B14F-4D97-AF65-F5344CB8AC3E}">
        <p14:creationId xmlns:p14="http://schemas.microsoft.com/office/powerpoint/2010/main" val="413049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Objective 1: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Quantify the number of people receiving crisis-response, longer-term, and permanent housing and their lengths of stay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499688" y="2075446"/>
            <a:ext cx="826177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Results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The City’s housing programs served a total of </a:t>
            </a:r>
            <a:r>
              <a:rPr lang="en-US" sz="1600" b="1" kern="100" dirty="0">
                <a:solidFill>
                  <a:srgbClr val="00449F"/>
                </a:solidFill>
                <a:latin typeface="Montserrat"/>
                <a:cs typeface="Times New Roman"/>
              </a:rPr>
              <a:t>8,683 participants</a:t>
            </a: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 (6,697 in crisis response programs and 1,986 in longer-term housing programs).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A total of </a:t>
            </a:r>
            <a:r>
              <a:rPr lang="en-US" sz="1600" b="1" kern="100" dirty="0">
                <a:solidFill>
                  <a:srgbClr val="00449F"/>
                </a:solidFill>
                <a:latin typeface="Montserrat"/>
                <a:cs typeface="Times New Roman"/>
              </a:rPr>
              <a:t>4,839 participants exited </a:t>
            </a: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the City’s housing programs (4,110 in crisis response programs and 729 in longer-term housing programs).</a:t>
            </a:r>
          </a:p>
          <a:p>
            <a:pPr lvl="0"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Different programs had varying rates of exits to permanent housing and exits to homelessness</a:t>
            </a: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Lengths of Stay – People lingered</a:t>
            </a: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/>
              <a:cs typeface="Times New Roman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99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49F"/>
                </a:solidFill>
                <a:latin typeface="Raleway" pitchFamily="2" charset="0"/>
              </a:rPr>
              <a:t>Objective 2: </a:t>
            </a:r>
            <a:r>
              <a:rPr lang="en-US" sz="2400" dirty="0">
                <a:solidFill>
                  <a:srgbClr val="00449F"/>
                </a:solidFill>
                <a:latin typeface="Raleway" pitchFamily="2" charset="0"/>
              </a:rPr>
              <a:t>Evaluate the performance of contracted service providers against intended program outcomes.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516466" y="1750535"/>
            <a:ext cx="80264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Fieldwork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Identified performance metrics and targets.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Used HMIS data to calculate programs’ performance and compare results against targets.</a:t>
            </a:r>
          </a:p>
          <a:p>
            <a:pPr lvl="0"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Reviewed the performance metrics and targets.</a:t>
            </a:r>
          </a:p>
        </p:txBody>
      </p:sp>
    </p:spTree>
    <p:extLst>
      <p:ext uri="{BB962C8B-B14F-4D97-AF65-F5344CB8AC3E}">
        <p14:creationId xmlns:p14="http://schemas.microsoft.com/office/powerpoint/2010/main" val="306073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09D20-1576-EF83-98B3-05C316409ABD}"/>
              </a:ext>
            </a:extLst>
          </p:cNvPr>
          <p:cNvSpPr txBox="1"/>
          <p:nvPr/>
        </p:nvSpPr>
        <p:spPr>
          <a:xfrm>
            <a:off x="4598570" y="2395911"/>
            <a:ext cx="36800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kern="10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30%, 50%, 80%</a:t>
            </a:r>
          </a:p>
          <a:p>
            <a:pPr lvl="0">
              <a:spcAft>
                <a:spcPts val="600"/>
              </a:spcAft>
            </a:pPr>
            <a:endParaRPr lang="en-US" b="1" kern="10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b="1" kern="10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&lt;10%</a:t>
            </a:r>
          </a:p>
          <a:p>
            <a:pPr lvl="0">
              <a:spcAft>
                <a:spcPts val="600"/>
              </a:spcAft>
            </a:pPr>
            <a:endParaRPr lang="en-US" b="1" kern="10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b="1" kern="10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70%</a:t>
            </a:r>
          </a:p>
          <a:p>
            <a:pPr lvl="0">
              <a:spcAft>
                <a:spcPts val="600"/>
              </a:spcAft>
            </a:pPr>
            <a:endParaRPr lang="en-US" b="1" kern="10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b="1" kern="100" dirty="0">
                <a:solidFill>
                  <a:srgbClr val="FF0000"/>
                </a:solidFill>
                <a:latin typeface="Montserrat"/>
                <a:cs typeface="Times New Roman"/>
              </a:rPr>
              <a:t>¡UNDEFINED!</a:t>
            </a:r>
            <a:endParaRPr lang="en-US" b="1" kern="10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Objective 2: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Evaluate the performance of contracted service providers against intended program outcomes.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F7337E-503C-37FA-40A4-A4B2E287F1CD}"/>
              </a:ext>
            </a:extLst>
          </p:cNvPr>
          <p:cNvSpPr txBox="1"/>
          <p:nvPr/>
        </p:nvSpPr>
        <p:spPr>
          <a:xfrm>
            <a:off x="302004" y="2394513"/>
            <a:ext cx="414147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en-US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Exits to Permanent Housing</a:t>
            </a:r>
          </a:p>
          <a:p>
            <a:pPr lvl="0" algn="r">
              <a:spcAft>
                <a:spcPts val="600"/>
              </a:spcAft>
            </a:pPr>
            <a:endParaRPr lang="en-US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 algn="r">
              <a:spcAft>
                <a:spcPts val="600"/>
              </a:spcAft>
            </a:pPr>
            <a:r>
              <a:rPr lang="en-US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Exits to Homelessness</a:t>
            </a:r>
          </a:p>
          <a:p>
            <a:pPr lvl="0" algn="r">
              <a:spcAft>
                <a:spcPts val="600"/>
              </a:spcAft>
            </a:pPr>
            <a:endParaRPr lang="en-US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 algn="r">
              <a:spcAft>
                <a:spcPts val="600"/>
              </a:spcAft>
            </a:pPr>
            <a:r>
              <a:rPr lang="en-US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Exits to Positive Destinations</a:t>
            </a:r>
          </a:p>
          <a:p>
            <a:pPr lvl="0" algn="r">
              <a:spcAft>
                <a:spcPts val="600"/>
              </a:spcAft>
            </a:pPr>
            <a:endParaRPr lang="en-US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 algn="r">
              <a:spcAft>
                <a:spcPts val="600"/>
              </a:spcAft>
            </a:pPr>
            <a:r>
              <a:rPr lang="en-US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Exits to Streets or Unknown Destinations</a:t>
            </a:r>
          </a:p>
          <a:p>
            <a:pPr lvl="0" algn="r">
              <a:spcAft>
                <a:spcPts val="600"/>
              </a:spcAft>
            </a:pPr>
            <a:endParaRPr lang="en-US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88E63-0E1C-7599-0602-BDA99D750933}"/>
              </a:ext>
            </a:extLst>
          </p:cNvPr>
          <p:cNvSpPr txBox="1"/>
          <p:nvPr/>
        </p:nvSpPr>
        <p:spPr>
          <a:xfrm>
            <a:off x="948014" y="1914805"/>
            <a:ext cx="3338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1600" b="1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Performance Metrics</a:t>
            </a:r>
            <a:endParaRPr lang="en-US" sz="1600" b="1" kern="10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A109A97-CD70-4CE4-5246-96ACED2E29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62" y="1660161"/>
            <a:ext cx="704207" cy="704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042F8-C0E8-0E12-87FE-88CF774E4253}"/>
              </a:ext>
            </a:extLst>
          </p:cNvPr>
          <p:cNvSpPr txBox="1"/>
          <p:nvPr/>
        </p:nvSpPr>
        <p:spPr>
          <a:xfrm>
            <a:off x="4682517" y="1907814"/>
            <a:ext cx="3338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1600" b="1" kern="10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Performance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6209E3-4DCC-01FF-9D4C-D21ADAB041CE}"/>
              </a:ext>
            </a:extLst>
          </p:cNvPr>
          <p:cNvCxnSpPr/>
          <p:nvPr/>
        </p:nvCxnSpPr>
        <p:spPr>
          <a:xfrm>
            <a:off x="4502329" y="1747025"/>
            <a:ext cx="0" cy="3396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23B93F-7A14-E122-C237-9066E45F43CF}"/>
              </a:ext>
            </a:extLst>
          </p:cNvPr>
          <p:cNvCxnSpPr>
            <a:cxnSpLocks/>
          </p:cNvCxnSpPr>
          <p:nvPr/>
        </p:nvCxnSpPr>
        <p:spPr>
          <a:xfrm flipH="1">
            <a:off x="302004" y="2364368"/>
            <a:ext cx="80879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CB1FA3B-CDC2-01F2-B491-B79D1AB53A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1" y="1608200"/>
            <a:ext cx="890704" cy="89070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031FC4-B02A-B6D5-9ED7-BD599D074B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59" t="16218" r="24090" b="30931"/>
          <a:stretch/>
        </p:blipFill>
        <p:spPr>
          <a:xfrm>
            <a:off x="1287147" y="3599544"/>
            <a:ext cx="296587" cy="19261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9C769E-B446-7198-11B6-0648D1F098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59" t="16218" r="24090" b="30931"/>
          <a:stretch/>
        </p:blipFill>
        <p:spPr>
          <a:xfrm>
            <a:off x="167664" y="4174045"/>
            <a:ext cx="296587" cy="1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Objective 2: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Evaluate the performance of contracted service providers against intended program outcomes.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516466" y="1700547"/>
            <a:ext cx="80264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Results</a:t>
            </a: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2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Conspicuously missing performance metric: “returns to homelessness” after securing permanent housing.</a:t>
            </a:r>
          </a:p>
          <a:p>
            <a:pPr marL="285750" lvl="2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Performance targets were dramatically missed, and others were easily achieved over the 3-year audit scope.</a:t>
            </a:r>
          </a:p>
          <a:p>
            <a:pPr lvl="0"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Performance metrics and targets were not Specific, Measurable, Achievable, Relevant, and/or Time-based (SMART).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43332-FBCF-8EB5-6680-1FAABF6771BE}"/>
              </a:ext>
            </a:extLst>
          </p:cNvPr>
          <p:cNvSpPr/>
          <p:nvPr/>
        </p:nvSpPr>
        <p:spPr>
          <a:xfrm>
            <a:off x="524855" y="2776756"/>
            <a:ext cx="7738301" cy="5704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49F"/>
                </a:solidFill>
                <a:latin typeface="Raleway" pitchFamily="2" charset="0"/>
              </a:rPr>
              <a:t>Objective 3: </a:t>
            </a:r>
            <a:r>
              <a:rPr lang="en-US" sz="2400" dirty="0">
                <a:solidFill>
                  <a:srgbClr val="00449F"/>
                </a:solidFill>
                <a:latin typeface="Raleway" pitchFamily="2" charset="0"/>
              </a:rPr>
              <a:t>Assess the coordination between City departments, other governmental agencies, and select service providers</a:t>
            </a:r>
          </a:p>
          <a:p>
            <a:endParaRPr lang="en-US" sz="2400" dirty="0">
              <a:solidFill>
                <a:srgbClr val="00449F"/>
              </a:solidFill>
              <a:latin typeface="Raleway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6A54-EC37-5AFF-EB7B-190BE2A284FC}"/>
              </a:ext>
            </a:extLst>
          </p:cNvPr>
          <p:cNvSpPr txBox="1"/>
          <p:nvPr/>
        </p:nvSpPr>
        <p:spPr>
          <a:xfrm>
            <a:off x="487143" y="2081548"/>
            <a:ext cx="827935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Fieldwork</a:t>
            </a:r>
            <a:endParaRPr lang="en-US" sz="800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Met with City staff</a:t>
            </a: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Met with members of </a:t>
            </a: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“Oakland/Berkeley/Alameda County” partnership which prepares/submits consolidated applications for HUD funding.</a:t>
            </a: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u="none" strike="no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Met with representatives of the service providers</a:t>
            </a:r>
            <a:endParaRPr lang="en-US" sz="1600" u="none" strike="no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u="none" strike="no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Conducted site visits</a:t>
            </a: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kern="100" dirty="0">
              <a:solidFill>
                <a:srgbClr val="00449F"/>
              </a:solidFill>
              <a:latin typeface="Montserrat"/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Reviewed contracts between the City and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92052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49F"/>
                </a:solidFill>
                <a:latin typeface="Raleway" pitchFamily="2" charset="0"/>
              </a:rPr>
              <a:t>Objective 3: </a:t>
            </a:r>
            <a:r>
              <a:rPr lang="en-US" sz="2400" dirty="0">
                <a:solidFill>
                  <a:srgbClr val="00449F"/>
                </a:solidFill>
                <a:latin typeface="Raleway" pitchFamily="2" charset="0"/>
              </a:rPr>
              <a:t>Assess the coordination between City departments, other governmental agencies, and select service providers</a:t>
            </a:r>
          </a:p>
          <a:p>
            <a:endParaRPr lang="en-US" sz="2400" dirty="0">
              <a:solidFill>
                <a:srgbClr val="00449F"/>
              </a:solidFill>
              <a:latin typeface="Raleway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6A54-EC37-5AFF-EB7B-190BE2A284FC}"/>
              </a:ext>
            </a:extLst>
          </p:cNvPr>
          <p:cNvSpPr txBox="1"/>
          <p:nvPr/>
        </p:nvSpPr>
        <p:spPr>
          <a:xfrm>
            <a:off x="520700" y="2081548"/>
            <a:ext cx="80264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Results</a:t>
            </a:r>
            <a:endParaRPr lang="en-US" sz="800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City couldn’t access data it needed from the HMIS Lead for the </a:t>
            </a: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“Oakland/Berkeley/Alameda County” partnership.</a:t>
            </a: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 panose="00000500000000000000" pitchFamily="2" charset="0"/>
                <a:ea typeface="Calibri"/>
                <a:cs typeface="Times New Roman" panose="02020603050405020304" pitchFamily="18" charset="0"/>
              </a:rPr>
              <a:t> [l</a:t>
            </a: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onger-term outcomes, outcomes by race]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City couldn’t track shelter occupancy in real time.</a:t>
            </a:r>
            <a:endParaRPr lang="en-US" sz="1600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Contract monitoring procedures do not effectively identify and consider risks.</a:t>
            </a: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Service provider reports and staff monitoring reports were not submitted.</a:t>
            </a:r>
          </a:p>
        </p:txBody>
      </p:sp>
    </p:spTree>
    <p:extLst>
      <p:ext uri="{BB962C8B-B14F-4D97-AF65-F5344CB8AC3E}">
        <p14:creationId xmlns:p14="http://schemas.microsoft.com/office/powerpoint/2010/main" val="203822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Objective 4: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Identify disparities in how the City’s services are provided to various subpopulations</a:t>
            </a:r>
          </a:p>
          <a:p>
            <a:endParaRPr lang="en-US" sz="2400">
              <a:solidFill>
                <a:srgbClr val="00449F"/>
              </a:solidFill>
              <a:latin typeface="Raleway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6A54-EC37-5AFF-EB7B-190BE2A284FC}"/>
              </a:ext>
            </a:extLst>
          </p:cNvPr>
          <p:cNvSpPr txBox="1"/>
          <p:nvPr/>
        </p:nvSpPr>
        <p:spPr>
          <a:xfrm>
            <a:off x="487143" y="1787077"/>
            <a:ext cx="8279351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Fieldwork</a:t>
            </a:r>
            <a:endParaRPr lang="en-US" sz="800" b="1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cs typeface="Times New Roman"/>
              </a:rPr>
              <a:t>We collected, calculated, and analyzed data from HMIS, Point-In-Time Counts, and the U.S. Census (Fiscal Years 2018-19, 2019-20, 2020-21).</a:t>
            </a: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Met with advocates</a:t>
            </a: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.</a:t>
            </a:r>
          </a:p>
          <a:p>
            <a:pPr>
              <a:spcAft>
                <a:spcPts val="600"/>
              </a:spcAft>
              <a:buClr>
                <a:srgbClr val="00449F"/>
              </a:buClr>
            </a:pPr>
            <a:endParaRPr lang="en-US" sz="800" u="none" strike="no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Reviewed City plans</a:t>
            </a:r>
            <a:endParaRPr lang="en-US" sz="1600" u="none" strike="no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85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Objective 4: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Identify disparities in how the City’s services are provided to various subpopulations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44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6A54-EC37-5AFF-EB7B-190BE2A284FC}"/>
              </a:ext>
            </a:extLst>
          </p:cNvPr>
          <p:cNvSpPr txBox="1"/>
          <p:nvPr/>
        </p:nvSpPr>
        <p:spPr>
          <a:xfrm>
            <a:off x="520700" y="1757252"/>
            <a:ext cx="802640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449F"/>
              </a:buClr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Select Results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African Americans made up a disproportionate share of unhoused Oaklanders. [59 percent of unhoused pop. vs. 20 percent of general pop.]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Different racial groups’ share of the population experiencing homelessness were in line with their participation in City programs.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City needs the ability to break down program outcomes by race.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City should identify other communities’ representation within Oakland’s homelessness services. [Domestic Violence Survivors, Children, Women]</a:t>
            </a:r>
          </a:p>
        </p:txBody>
      </p:sp>
    </p:spTree>
    <p:extLst>
      <p:ext uri="{BB962C8B-B14F-4D97-AF65-F5344CB8AC3E}">
        <p14:creationId xmlns:p14="http://schemas.microsoft.com/office/powerpoint/2010/main" val="95722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E0FED18-6D49-4F54-BD80-D0ECDF6D7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CB508A-38E8-25FA-FB9E-C51421E45949}"/>
              </a:ext>
            </a:extLst>
          </p:cNvPr>
          <p:cNvSpPr txBox="1">
            <a:spLocks/>
          </p:cNvSpPr>
          <p:nvPr/>
        </p:nvSpPr>
        <p:spPr>
          <a:xfrm>
            <a:off x="703890" y="549357"/>
            <a:ext cx="81284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600"/>
              <a:t>Recommendations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DBA9DA-A9B0-2E5E-B787-6213AE5DE2B1}"/>
              </a:ext>
            </a:extLst>
          </p:cNvPr>
          <p:cNvSpPr txBox="1">
            <a:spLocks/>
          </p:cNvSpPr>
          <p:nvPr/>
        </p:nvSpPr>
        <p:spPr>
          <a:xfrm>
            <a:off x="577995" y="1228443"/>
            <a:ext cx="7293797" cy="3788606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5000"/>
              <a:buFont typeface="Arial"/>
              <a:defRPr sz="1400" b="0" i="0" u="none" strike="noStrike" cap="none">
                <a:solidFill>
                  <a:schemeClr val="accent5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Aft>
                <a:spcPts val="12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30 total recommendations seek to do the following:</a:t>
            </a:r>
          </a:p>
          <a:p>
            <a:pPr marL="43180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timely, accurate, and complete data</a:t>
            </a:r>
          </a:p>
          <a:p>
            <a:pPr marL="43180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achieve equity goals and reach subpopulations of concern</a:t>
            </a:r>
          </a:p>
          <a:p>
            <a:pPr marL="43180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monitoring, oversight, and administration of contracts</a:t>
            </a:r>
          </a:p>
          <a:p>
            <a:pPr marL="43180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better strategy, management, and reporting</a:t>
            </a:r>
          </a:p>
          <a:p>
            <a:pPr marL="146050">
              <a:spcAft>
                <a:spcPts val="1200"/>
              </a:spcAft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6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6"/>
            <a:ext cx="38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Audit Team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F53B2-5EEF-DC79-2C45-6649CB599D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2" y="1336589"/>
            <a:ext cx="8458635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5D0-3265-ED84-B77C-471B76B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0" y="584725"/>
            <a:ext cx="8128409" cy="572700"/>
          </a:xfrm>
        </p:spPr>
        <p:txBody>
          <a:bodyPr/>
          <a:lstStyle/>
          <a:p>
            <a:r>
              <a:rPr lang="en-US" sz="2600"/>
              <a:t>Where Are We Now?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0CB5AF6-8A5B-90EC-BDEC-E06607912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7355DE6-B4AF-B116-01D3-679F2C723D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962" y="782671"/>
            <a:ext cx="4360829" cy="43608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07E36716-8D66-A22C-237E-185A1A6A1056}"/>
              </a:ext>
            </a:extLst>
          </p:cNvPr>
          <p:cNvSpPr/>
          <p:nvPr/>
        </p:nvSpPr>
        <p:spPr>
          <a:xfrm>
            <a:off x="6719180" y="3673295"/>
            <a:ext cx="2337683" cy="131991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 Me About #ARFU.</a:t>
            </a:r>
          </a:p>
        </p:txBody>
      </p:sp>
    </p:spTree>
    <p:extLst>
      <p:ext uri="{BB962C8B-B14F-4D97-AF65-F5344CB8AC3E}">
        <p14:creationId xmlns:p14="http://schemas.microsoft.com/office/powerpoint/2010/main" val="288768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5D0-3265-ED84-B77C-471B76B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0" y="584725"/>
            <a:ext cx="8128409" cy="572700"/>
          </a:xfrm>
        </p:spPr>
        <p:txBody>
          <a:bodyPr/>
          <a:lstStyle/>
          <a:p>
            <a:r>
              <a:rPr lang="en-US" sz="2600" dirty="0"/>
              <a:t>Audit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7317-BE01-B9A4-E716-1BDE9E528CF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1368" y="1157425"/>
            <a:ext cx="7695043" cy="385476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146050">
              <a:spcAft>
                <a:spcPts val="12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Archived presentations of the full audit are available on the City’s public meeting portal</a:t>
            </a: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Life Enrichment Committee Presentation (10 October 2022):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https://oakland.granicus.com/player/clip/5137?view_id=2&amp;redirect=true</a:t>
            </a: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City Council Presentation: (1 November 2022):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https://oakland.granicus.com/player/clip/5177?view_id=2&amp;redirect=true</a:t>
            </a:r>
            <a:endParaRPr lang="en-US" dirty="0">
              <a:solidFill>
                <a:schemeClr val="tx1"/>
              </a:solidFill>
            </a:endParaRPr>
          </a:p>
          <a:p>
            <a:pPr marL="146050">
              <a:spcAft>
                <a:spcPts val="12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The published Audit Report and Press Release are available on the City Auditor’s website</a:t>
            </a: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Audit Report: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https://www.oaklandauditor.com/wp-content/uploads/2022/09/20220919_Performance-Audit_The-City-of-Oaklands-Homelessness-Services_Final.pdf</a:t>
            </a: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Press Release: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https://www.oaklandauditor.com/wp-content/uploads/2022/09/20220919_Press-Release_Homelessness-Services-Performance-Audit.pdf</a:t>
            </a: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3180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1CD44CB-83AD-1C65-10EA-10BA7EFE03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5D0-3265-ED84-B77C-471B76B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628" y="3833251"/>
            <a:ext cx="1481044" cy="572700"/>
          </a:xfrm>
        </p:spPr>
        <p:txBody>
          <a:bodyPr/>
          <a:lstStyle/>
          <a:p>
            <a:r>
              <a:rPr lang="en-US" sz="2600"/>
              <a:t>Thanks!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5A1867-3DD9-25A6-0A8C-463910FA0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64B3612-7812-8F35-ACCD-64595DB73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73" y="1317846"/>
            <a:ext cx="3074068" cy="307406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16C77B-78A3-113B-9C6B-43EA23E47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300" y="1438564"/>
            <a:ext cx="2384672" cy="23846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76E0D0-FF2D-8DAD-BA03-C23701A4BC72}"/>
              </a:ext>
            </a:extLst>
          </p:cNvPr>
          <p:cNvSpPr txBox="1">
            <a:spLocks/>
          </p:cNvSpPr>
          <p:nvPr/>
        </p:nvSpPr>
        <p:spPr>
          <a:xfrm>
            <a:off x="1329681" y="746748"/>
            <a:ext cx="19786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8817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5D0-3265-ED84-B77C-471B76B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0" y="584725"/>
            <a:ext cx="8128409" cy="572700"/>
          </a:xfrm>
        </p:spPr>
        <p:txBody>
          <a:bodyPr/>
          <a:lstStyle/>
          <a:p>
            <a:r>
              <a:rPr lang="en-US" sz="260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7317-BE01-B9A4-E716-1BDE9E528CF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87790" y="1215194"/>
            <a:ext cx="5809860" cy="339490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Background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Audit Objectives &amp; Scope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Objectives/Fieldwork/Results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Recommendations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Where Are We Now?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Audit Report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Questions </a:t>
            </a:r>
          </a:p>
          <a:p>
            <a:pPr marL="146050">
              <a:spcAft>
                <a:spcPts val="1200"/>
              </a:spcAft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5A1867-3DD9-25A6-0A8C-463910FA0B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4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/>
              </a:rPr>
              <a:t>Background: </a:t>
            </a:r>
            <a:r>
              <a:rPr lang="en-US" sz="2400">
                <a:solidFill>
                  <a:srgbClr val="00449F"/>
                </a:solidFill>
                <a:latin typeface="Raleway"/>
              </a:rPr>
              <a:t>Federal Requirements Inform Local Strategies for Addressing Homelessness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FF8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174929" y="1722049"/>
            <a:ext cx="853174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285750"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The U.S. Department of Housing and Urban Development (HUD) requires interjurisdictional partnerships for addressing homelessness.</a:t>
            </a:r>
            <a:endParaRPr lang="en-US" sz="1600" dirty="0">
              <a:latin typeface="Montserrat"/>
              <a:ea typeface="Calibri"/>
            </a:endParaRPr>
          </a:p>
          <a:p>
            <a:pPr marL="571500" indent="-285750"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/>
              <a:ea typeface="Calibri"/>
              <a:cs typeface="Times New Roman"/>
            </a:endParaRPr>
          </a:p>
          <a:p>
            <a:pPr marL="571500" lvl="1" indent="-285750"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The City of Oakland &lt; “Oakland/Berkeley/Alameda County” partnership</a:t>
            </a:r>
            <a:endParaRPr lang="en-US" sz="1600" u="none" strike="noStrike" dirty="0">
              <a:effectLst/>
              <a:latin typeface="Montserrat"/>
              <a:ea typeface="Calibri"/>
            </a:endParaRPr>
          </a:p>
          <a:p>
            <a:pPr marL="457200" marR="0" lvl="0" indent="-285750">
              <a:spcBef>
                <a:spcPts val="0"/>
              </a:spcBef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285750">
              <a:spcBef>
                <a:spcPts val="0"/>
              </a:spcBef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u="none" strike="noStrike" kern="1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The Homeless Management Information System (HMIS) collects and tracks client-level data and data on the provision of homelessness services.</a:t>
            </a:r>
            <a:endParaRPr lang="en-US" sz="1600" u="none" strike="sngStrike" kern="100" dirty="0">
              <a:solidFill>
                <a:srgbClr val="00449F"/>
              </a:solidFill>
              <a:effectLst/>
              <a:latin typeface="Montserrat"/>
              <a:ea typeface="Calibri"/>
              <a:cs typeface="Times New Roman"/>
            </a:endParaRPr>
          </a:p>
          <a:p>
            <a:pPr marL="285750" marR="0" lvl="0">
              <a:spcBef>
                <a:spcPts val="0"/>
              </a:spcBef>
              <a:buClr>
                <a:srgbClr val="00449F"/>
              </a:buClr>
            </a:pPr>
            <a:endParaRPr lang="en-US" sz="1600" u="none" strike="noStrike" kern="100" dirty="0">
              <a:solidFill>
                <a:srgbClr val="00449F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285750"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HUD requires </a:t>
            </a:r>
            <a:r>
              <a:rPr lang="en-US" sz="1600" dirty="0">
                <a:solidFill>
                  <a:srgbClr val="00449F"/>
                </a:solidFill>
                <a:effectLst/>
                <a:latin typeface="Montserrat"/>
                <a:ea typeface="Calibri"/>
                <a:cs typeface="Times New Roman"/>
              </a:rPr>
              <a:t>Point-in-Time (PIT) Counts</a:t>
            </a:r>
            <a:r>
              <a:rPr lang="en-US" sz="1600" dirty="0">
                <a:solidFill>
                  <a:srgbClr val="00449F"/>
                </a:solidFill>
                <a:latin typeface="Montserrat"/>
                <a:ea typeface="Calibri"/>
                <a:cs typeface="Times New Roman"/>
              </a:rPr>
              <a:t> that identify the number of unhoused individuals biennially.</a:t>
            </a:r>
          </a:p>
        </p:txBody>
      </p:sp>
    </p:spTree>
    <p:extLst>
      <p:ext uri="{BB962C8B-B14F-4D97-AF65-F5344CB8AC3E}">
        <p14:creationId xmlns:p14="http://schemas.microsoft.com/office/powerpoint/2010/main" val="171521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Background: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Homelessness in Oakland at the Time of the Audit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FF8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468759" y="1772516"/>
            <a:ext cx="8026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In 2022, the PIT Count identified </a:t>
            </a:r>
            <a:r>
              <a:rPr lang="en-US" sz="1600" b="1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5,055 people </a:t>
            </a:r>
            <a:r>
              <a:rPr lang="en-US" sz="1600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experiencing homelessness in Oakland (total population: 420,000).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&gt;50% of Alameda County’s unhoused population lived in Oakland even though Oakland was only about 25% of Alameda County’s population.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Homelessness takes many forms, but in 2022, about 66% of Oakland’s unhoused people were “unsheltered.”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Commitment: “make homelessness rare, brief, and one-time.”</a:t>
            </a:r>
          </a:p>
        </p:txBody>
      </p:sp>
    </p:spTree>
    <p:extLst>
      <p:ext uri="{BB962C8B-B14F-4D97-AF65-F5344CB8AC3E}">
        <p14:creationId xmlns:p14="http://schemas.microsoft.com/office/powerpoint/2010/main" val="124286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Background: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The Audit Was a Unique Collaboration between the City Council and the City Auditor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FF8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A22EA-090E-8FC6-AC3C-DBD3F71EEF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" y="1891294"/>
            <a:ext cx="8608944" cy="22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Background: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The City’s Homelessness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FF8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249047" y="1491837"/>
            <a:ext cx="694538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Crisis-response housing </a:t>
            </a: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is often in the form of shelter [Community Cabins, Emergency Shelters, Transitional Housing, and RV Safe Parking]</a:t>
            </a:r>
          </a:p>
          <a:p>
            <a:pPr marL="171450" lvl="0" indent="-1714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Longer-term housing programs </a:t>
            </a: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often take the form of subsidies and other assistance [Rapid Re-Housing, Oakland Path Rehousing Initiative (OPRI), and Permanent Housing Services]</a:t>
            </a:r>
          </a:p>
          <a:p>
            <a:pPr marL="171450" lvl="0" indent="-1714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b="1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Other services </a:t>
            </a:r>
            <a:r>
              <a:rPr lang="en-US" sz="1600" kern="100" dirty="0">
                <a:solidFill>
                  <a:srgbClr val="00449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for people experiencing homelessness [job training, income support, medical benefits, street outreach, hygiene resources]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F710B7E-28F2-04DD-4DBD-B0B09E21C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697" y="2172340"/>
            <a:ext cx="1289170" cy="12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2D9C4E-4D3F-6714-D368-70B7435F5DC6}"/>
              </a:ext>
            </a:extLst>
          </p:cNvPr>
          <p:cNvSpPr txBox="1"/>
          <p:nvPr/>
        </p:nvSpPr>
        <p:spPr>
          <a:xfrm>
            <a:off x="453325" y="829164"/>
            <a:ext cx="809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449F"/>
                </a:solidFill>
                <a:latin typeface="Raleway" pitchFamily="2" charset="0"/>
              </a:rPr>
              <a:t>Background: </a:t>
            </a:r>
            <a:r>
              <a:rPr lang="en-US" sz="2400">
                <a:solidFill>
                  <a:srgbClr val="00449F"/>
                </a:solidFill>
                <a:latin typeface="Raleway" pitchFamily="2" charset="0"/>
              </a:rPr>
              <a:t>Homelessness Services within the City of Oakland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F1D89-C489-8CA8-1AD2-1E7E13ED5644}"/>
              </a:ext>
            </a:extLst>
          </p:cNvPr>
          <p:cNvSpPr/>
          <p:nvPr/>
        </p:nvSpPr>
        <p:spPr>
          <a:xfrm>
            <a:off x="0" y="0"/>
            <a:ext cx="9144000" cy="824310"/>
          </a:xfrm>
          <a:prstGeom prst="rect">
            <a:avLst/>
          </a:prstGeom>
          <a:solidFill>
            <a:srgbClr val="FF8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58057A-0D4E-A196-E081-94EC51673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9771-2F67-08BC-9B7A-C9026C37757F}"/>
              </a:ext>
            </a:extLst>
          </p:cNvPr>
          <p:cNvSpPr txBox="1"/>
          <p:nvPr/>
        </p:nvSpPr>
        <p:spPr>
          <a:xfrm>
            <a:off x="473305" y="1911906"/>
            <a:ext cx="8126662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/>
                <a:cs typeface="Times New Roman"/>
              </a:rPr>
              <a:t>The City’s Human Services Department oversees the City’s homelessness services.</a:t>
            </a:r>
          </a:p>
          <a:p>
            <a:pPr marL="171450" lvl="0" indent="-1714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/>
                <a:cs typeface="Times New Roman"/>
              </a:rPr>
              <a:t>Homelessness services expenditures totaled </a:t>
            </a:r>
            <a:r>
              <a:rPr lang="en-US" sz="1600" b="1" kern="100">
                <a:solidFill>
                  <a:srgbClr val="00449F"/>
                </a:solidFill>
                <a:latin typeface="Montserrat"/>
                <a:cs typeface="Times New Roman"/>
              </a:rPr>
              <a:t>$78.3 million </a:t>
            </a:r>
            <a:r>
              <a:rPr lang="en-US" sz="1600" kern="100">
                <a:solidFill>
                  <a:srgbClr val="00449F"/>
                </a:solidFill>
                <a:latin typeface="Montserrat"/>
                <a:cs typeface="Times New Roman"/>
              </a:rPr>
              <a:t>between Fiscal Years 2018-19, 2019-20, and 2020-21.</a:t>
            </a:r>
          </a:p>
          <a:p>
            <a:pPr marL="285750" lvl="0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endParaRPr lang="en-US" sz="800" kern="100">
              <a:solidFill>
                <a:srgbClr val="00449F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lvl="3" indent="-285750">
              <a:spcAft>
                <a:spcPts val="600"/>
              </a:spcAft>
              <a:buClr>
                <a:srgbClr val="00449F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449F"/>
                </a:solidFill>
                <a:latin typeface="Montserrat"/>
                <a:cs typeface="Times New Roman"/>
              </a:rPr>
              <a:t>Expenditures to contracted service providers totaled </a:t>
            </a:r>
            <a:r>
              <a:rPr lang="en-US" sz="1600" b="1" kern="100">
                <a:solidFill>
                  <a:srgbClr val="00449F"/>
                </a:solidFill>
                <a:latin typeface="Montserrat"/>
                <a:cs typeface="Times New Roman"/>
              </a:rPr>
              <a:t>nearly $69 million.</a:t>
            </a:r>
          </a:p>
        </p:txBody>
      </p:sp>
    </p:spTree>
    <p:extLst>
      <p:ext uri="{BB962C8B-B14F-4D97-AF65-F5344CB8AC3E}">
        <p14:creationId xmlns:p14="http://schemas.microsoft.com/office/powerpoint/2010/main" val="407583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5D0-3265-ED84-B77C-471B76B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0" y="584725"/>
            <a:ext cx="8128409" cy="572700"/>
          </a:xfrm>
        </p:spPr>
        <p:txBody>
          <a:bodyPr/>
          <a:lstStyle/>
          <a:p>
            <a:r>
              <a:rPr lang="en-US" sz="2600" dirty="0"/>
              <a:t>Audit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7317-BE01-B9A4-E716-1BDE9E528CF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1133" y="1088194"/>
            <a:ext cx="7878447" cy="339490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Quantify the number of people </a:t>
            </a:r>
            <a:r>
              <a:rPr lang="en-US" sz="1800" dirty="0">
                <a:solidFill>
                  <a:schemeClr val="tx1"/>
                </a:solidFill>
              </a:rPr>
              <a:t>receiving crisis-response, longer-term, and permanent housing and their lengths of stay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Evaluate the performance </a:t>
            </a:r>
            <a:r>
              <a:rPr lang="en-US" sz="1800" dirty="0">
                <a:solidFill>
                  <a:schemeClr val="tx1"/>
                </a:solidFill>
              </a:rPr>
              <a:t>of contracted service providers against intended program outcomes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Assess the coordination </a:t>
            </a:r>
            <a:r>
              <a:rPr lang="en-US" sz="1800" dirty="0">
                <a:solidFill>
                  <a:schemeClr val="tx1"/>
                </a:solidFill>
              </a:rPr>
              <a:t>between City departments, other governmental agencies, and select service providers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Identify disparities </a:t>
            </a:r>
            <a:r>
              <a:rPr lang="en-US" sz="1800" dirty="0">
                <a:solidFill>
                  <a:schemeClr val="tx1"/>
                </a:solidFill>
              </a:rPr>
              <a:t>in how the City’s services are provided to various subpopulations</a:t>
            </a:r>
          </a:p>
          <a:p>
            <a:pPr marL="48895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146050">
              <a:spcAft>
                <a:spcPts val="1200"/>
              </a:spcAft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0CB5AF6-8A5B-90EC-BDEC-E06607912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089"/>
            <a:ext cx="908695" cy="7505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8FE07C-8147-23E7-5FB7-0A4B1F933364}"/>
              </a:ext>
            </a:extLst>
          </p:cNvPr>
          <p:cNvSpPr txBox="1">
            <a:spLocks/>
          </p:cNvSpPr>
          <p:nvPr/>
        </p:nvSpPr>
        <p:spPr>
          <a:xfrm>
            <a:off x="761040" y="3987219"/>
            <a:ext cx="81284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600" dirty="0"/>
              <a:t>Scope: Fiscal Years 2018-19, 2019-20, 2020-21</a:t>
            </a:r>
          </a:p>
        </p:txBody>
      </p:sp>
    </p:spTree>
    <p:extLst>
      <p:ext uri="{BB962C8B-B14F-4D97-AF65-F5344CB8AC3E}">
        <p14:creationId xmlns:p14="http://schemas.microsoft.com/office/powerpoint/2010/main" val="4139006292"/>
      </p:ext>
    </p:extLst>
  </p:cSld>
  <p:clrMapOvr>
    <a:masterClrMapping/>
  </p:clrMapOvr>
</p:sld>
</file>

<file path=ppt/theme/theme1.xml><?xml version="1.0" encoding="utf-8"?>
<a:theme xmlns:a="http://schemas.openxmlformats.org/drawingml/2006/main" name="1_Streamline">
  <a:themeElements>
    <a:clrScheme name="ARF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95B5"/>
      </a:accent1>
      <a:accent2>
        <a:srgbClr val="B2303F"/>
      </a:accent2>
      <a:accent3>
        <a:srgbClr val="A5A5A5"/>
      </a:accent3>
      <a:accent4>
        <a:srgbClr val="F5923B"/>
      </a:accent4>
      <a:accent5>
        <a:srgbClr val="5EC2D6"/>
      </a:accent5>
      <a:accent6>
        <a:srgbClr val="706749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60430-0dd4-4006-93b5-6da6d70616b9" xsi:nil="true"/>
    <lcf76f155ced4ddcb4097134ff3c332f xmlns="98b294ce-7b62-48e7-b0a9-c2723dab5c1c">
      <Terms xmlns="http://schemas.microsoft.com/office/infopath/2007/PartnerControls"/>
    </lcf76f155ced4ddcb4097134ff3c332f>
    <SharedWithUsers xmlns="70c60430-0dd4-4006-93b5-6da6d70616b9">
      <UserInfo>
        <DisplayName>Noble, Stephanie</DisplayName>
        <AccountId>47</AccountId>
        <AccountType/>
      </UserInfo>
      <UserInfo>
        <DisplayName>Houston, Michael</DisplayName>
        <AccountId>16</AccountId>
        <AccountType/>
      </UserInfo>
      <UserInfo>
        <DisplayName>Williams, Daniel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2F349BBC7704A920CB9010D591E7B" ma:contentTypeVersion="15" ma:contentTypeDescription="Create a new document." ma:contentTypeScope="" ma:versionID="50c3854e42af6cbc58834a878a59c6f7">
  <xsd:schema xmlns:xsd="http://www.w3.org/2001/XMLSchema" xmlns:xs="http://www.w3.org/2001/XMLSchema" xmlns:p="http://schemas.microsoft.com/office/2006/metadata/properties" xmlns:ns2="98b294ce-7b62-48e7-b0a9-c2723dab5c1c" xmlns:ns3="70c60430-0dd4-4006-93b5-6da6d70616b9" targetNamespace="http://schemas.microsoft.com/office/2006/metadata/properties" ma:root="true" ma:fieldsID="1bd74765c18e557247aaebfaf8f9394b" ns2:_="" ns3:_="">
    <xsd:import namespace="98b294ce-7b62-48e7-b0a9-c2723dab5c1c"/>
    <xsd:import namespace="70c60430-0dd4-4006-93b5-6da6d70616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294ce-7b62-48e7-b0a9-c2723dab5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d5dd8a-13d8-44a5-8836-7d7dd3e45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0430-0dd4-4006-93b5-6da6d70616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be2ae02-9772-41ed-8d64-7b112376ce1d}" ma:internalName="TaxCatchAll" ma:showField="CatchAllData" ma:web="70c60430-0dd4-4006-93b5-6da6d70616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195FB8-00F4-4EC8-9668-84751D8451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E696A-6E1F-4AA4-85F3-AD1F900247C1}">
  <ds:schemaRefs>
    <ds:schemaRef ds:uri="70c60430-0dd4-4006-93b5-6da6d70616b9"/>
    <ds:schemaRef ds:uri="98b294ce-7b62-48e7-b0a9-c2723dab5c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36918A-36C4-40B4-AC95-08FFC2A620A4}">
  <ds:schemaRefs>
    <ds:schemaRef ds:uri="70c60430-0dd4-4006-93b5-6da6d70616b9"/>
    <ds:schemaRef ds:uri="98b294ce-7b62-48e7-b0a9-c2723dab5c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1245</Words>
  <Application>Microsoft Office PowerPoint</Application>
  <PresentationFormat>On-screen Show (16:9)</PresentationFormat>
  <Paragraphs>155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</vt:lpstr>
      <vt:lpstr>Calibri Light</vt:lpstr>
      <vt:lpstr>Arial</vt:lpstr>
      <vt:lpstr>Raleway</vt:lpstr>
      <vt:lpstr>Montserrat</vt:lpstr>
      <vt:lpstr>Calibri</vt:lpstr>
      <vt:lpstr>Raleway SemiBold</vt:lpstr>
      <vt:lpstr>Lato</vt:lpstr>
      <vt:lpstr>1_Streamline</vt:lpstr>
      <vt:lpstr>Office Theme</vt:lpstr>
      <vt:lpstr>Auditing the City of Oakland’s Homelessness Services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Now?</vt:lpstr>
      <vt:lpstr>Audit Report</vt:lpstr>
      <vt:lpstr>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Q Performance Audit</dc:title>
  <dc:creator>Williams, Daniel</dc:creator>
  <cp:lastModifiedBy>Park, Jungjin</cp:lastModifiedBy>
  <cp:revision>29</cp:revision>
  <dcterms:modified xsi:type="dcterms:W3CDTF">2024-09-09T22:13:38Z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0x0101001F92F349BBC7704A920CB9010D591E7B</vt:lpwstr>
  </property>
  <property fmtid="{D5CDD505-2E9C-101B-9397-08002B2CF9AE}" pid="3" name="MediaServiceImageTags">
    <vt:lpwstr/>
  </property>
</Properties>
</file>