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05" r:id="rId4"/>
    <p:sldMasterId id="2147483712" r:id="rId5"/>
    <p:sldMasterId id="2147483723" r:id="rId6"/>
  </p:sldMasterIdLst>
  <p:notesMasterIdLst>
    <p:notesMasterId r:id="rId42"/>
  </p:notesMasterIdLst>
  <p:handoutMasterIdLst>
    <p:handoutMasterId r:id="rId43"/>
  </p:handoutMasterIdLst>
  <p:sldIdLst>
    <p:sldId id="875" r:id="rId7"/>
    <p:sldId id="794" r:id="rId8"/>
    <p:sldId id="791" r:id="rId9"/>
    <p:sldId id="837" r:id="rId10"/>
    <p:sldId id="838" r:id="rId11"/>
    <p:sldId id="858" r:id="rId12"/>
    <p:sldId id="855" r:id="rId13"/>
    <p:sldId id="867" r:id="rId14"/>
    <p:sldId id="834" r:id="rId15"/>
    <p:sldId id="823" r:id="rId16"/>
    <p:sldId id="832" r:id="rId17"/>
    <p:sldId id="824" r:id="rId18"/>
    <p:sldId id="873" r:id="rId19"/>
    <p:sldId id="840" r:id="rId20"/>
    <p:sldId id="853" r:id="rId21"/>
    <p:sldId id="862" r:id="rId22"/>
    <p:sldId id="861" r:id="rId23"/>
    <p:sldId id="860" r:id="rId24"/>
    <p:sldId id="864" r:id="rId25"/>
    <p:sldId id="865" r:id="rId26"/>
    <p:sldId id="866" r:id="rId27"/>
    <p:sldId id="842" r:id="rId28"/>
    <p:sldId id="847" r:id="rId29"/>
    <p:sldId id="846" r:id="rId30"/>
    <p:sldId id="843" r:id="rId31"/>
    <p:sldId id="850" r:id="rId32"/>
    <p:sldId id="851" r:id="rId33"/>
    <p:sldId id="844" r:id="rId34"/>
    <p:sldId id="784" r:id="rId35"/>
    <p:sldId id="863" r:id="rId36"/>
    <p:sldId id="869" r:id="rId37"/>
    <p:sldId id="868" r:id="rId38"/>
    <p:sldId id="870" r:id="rId39"/>
    <p:sldId id="876" r:id="rId40"/>
    <p:sldId id="272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F11C15-0F88-974D-05F7-631508AA28F5}" name="Overschmidt, Tayler - AO AA3237 Executive Director" initials="OTAAED" userId="S::Tayler.Overschmidt@denvergov.org::efef9880-5bcd-40bb-b9ea-f0eddd565629" providerId="AD"/>
  <p188:author id="{B9C81B80-0612-6402-47E1-8F070F1D0CC8}" name="del Valle Ruiz, Sara - AO Marketing and Communications Associate" initials="dVRSAMaCA" userId="S::Sara.delValleRuiz@denvergov.org::79c3beb7-77c3-4873-97cc-abe06de3dd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verschmidt, Tayler - AO AA3237 Executive Director" initials="OT-AAED" lastIdx="34" clrIdx="0">
    <p:extLst>
      <p:ext uri="{19B8F6BF-5375-455C-9EA6-DF929625EA0E}">
        <p15:presenceInfo xmlns:p15="http://schemas.microsoft.com/office/powerpoint/2012/main" userId="S::Tayler.Overschmidt@denvergov.org::efef9880-5bcd-40bb-b9ea-f0eddd565629" providerId="AD"/>
      </p:ext>
    </p:extLst>
  </p:cmAuthor>
  <p:cmAuthor id="2" name="Gawlikowski, Alyson J. - DOF Budget Analyst Specialist" initials="GAJ-DBAS" lastIdx="2" clrIdx="1">
    <p:extLst>
      <p:ext uri="{19B8F6BF-5375-455C-9EA6-DF929625EA0E}">
        <p15:presenceInfo xmlns:p15="http://schemas.microsoft.com/office/powerpoint/2012/main" userId="S::Alyson.Gawlikowski@denvergov.org::0377658e-6559-4934-9d00-196704471268" providerId="AD"/>
      </p:ext>
    </p:extLst>
  </p:cmAuthor>
  <p:cmAuthor id="3" name="Neumann, Jeff - AO Marketing and Communications Associate" initials="NJ-AMaCA" lastIdx="1" clrIdx="2">
    <p:extLst>
      <p:ext uri="{19B8F6BF-5375-455C-9EA6-DF929625EA0E}">
        <p15:presenceInfo xmlns:p15="http://schemas.microsoft.com/office/powerpoint/2012/main" userId="S::Jeffrey.Neumann@denvergov.org::a0e12003-04ac-4c87-9e67-80381f9d83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DDEAD5"/>
    <a:srgbClr val="09893E"/>
    <a:srgbClr val="01354D"/>
    <a:srgbClr val="3DA641"/>
    <a:srgbClr val="EFFD9D"/>
    <a:srgbClr val="B4E8FE"/>
    <a:srgbClr val="3DA536"/>
    <a:srgbClr val="D5D5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D48AA-222D-4049-8EF5-C46B2207EF66}" v="2" dt="2024-09-04T20:32:07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2412" autoAdjust="0"/>
  </p:normalViewPr>
  <p:slideViewPr>
    <p:cSldViewPr snapToGrid="0">
      <p:cViewPr varScale="1">
        <p:scale>
          <a:sx n="90" d="100"/>
          <a:sy n="90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ssone, Tyson - AO Lead Auditor" userId="d0591887-b8ee-4267-96e0-e9e6e5c3a9dd" providerId="ADAL" clId="{A439D090-38B8-4DA4-B974-671451397331}"/>
    <pc:docChg chg="undo custSel modSld">
      <pc:chgData name="Faussone, Tyson - AO Lead Auditor" userId="d0591887-b8ee-4267-96e0-e9e6e5c3a9dd" providerId="ADAL" clId="{A439D090-38B8-4DA4-B974-671451397331}" dt="2024-09-04T20:35:54.596" v="16" actId="6549"/>
      <pc:docMkLst>
        <pc:docMk/>
      </pc:docMkLst>
      <pc:sldChg chg="modNotesTx">
        <pc:chgData name="Faussone, Tyson - AO Lead Auditor" userId="d0591887-b8ee-4267-96e0-e9e6e5c3a9dd" providerId="ADAL" clId="{A439D090-38B8-4DA4-B974-671451397331}" dt="2024-09-04T20:35:43.520" v="15" actId="6549"/>
        <pc:sldMkLst>
          <pc:docMk/>
          <pc:sldMk cId="1134986848" sldId="784"/>
        </pc:sldMkLst>
      </pc:sldChg>
      <pc:sldChg chg="modNotesTx">
        <pc:chgData name="Faussone, Tyson - AO Lead Auditor" userId="d0591887-b8ee-4267-96e0-e9e6e5c3a9dd" providerId="ADAL" clId="{A439D090-38B8-4DA4-B974-671451397331}" dt="2024-09-04T20:34:15.663" v="3" actId="6549"/>
        <pc:sldMkLst>
          <pc:docMk/>
          <pc:sldMk cId="2250190578" sldId="834"/>
        </pc:sldMkLst>
      </pc:sldChg>
      <pc:sldChg chg="modNotesTx">
        <pc:chgData name="Faussone, Tyson - AO Lead Auditor" userId="d0591887-b8ee-4267-96e0-e9e6e5c3a9dd" providerId="ADAL" clId="{A439D090-38B8-4DA4-B974-671451397331}" dt="2024-09-04T20:34:29.131" v="4" actId="6549"/>
        <pc:sldMkLst>
          <pc:docMk/>
          <pc:sldMk cId="305207588" sldId="840"/>
        </pc:sldMkLst>
      </pc:sldChg>
      <pc:sldChg chg="modNotesTx">
        <pc:chgData name="Faussone, Tyson - AO Lead Auditor" userId="d0591887-b8ee-4267-96e0-e9e6e5c3a9dd" providerId="ADAL" clId="{A439D090-38B8-4DA4-B974-671451397331}" dt="2024-09-04T20:35:37.806" v="14" actId="6549"/>
        <pc:sldMkLst>
          <pc:docMk/>
          <pc:sldMk cId="1995469303" sldId="850"/>
        </pc:sldMkLst>
      </pc:sldChg>
      <pc:sldChg chg="modNotesTx">
        <pc:chgData name="Faussone, Tyson - AO Lead Auditor" userId="d0591887-b8ee-4267-96e0-e9e6e5c3a9dd" providerId="ADAL" clId="{A439D090-38B8-4DA4-B974-671451397331}" dt="2024-09-04T20:33:46.994" v="1" actId="6549"/>
        <pc:sldMkLst>
          <pc:docMk/>
          <pc:sldMk cId="4204958580" sldId="855"/>
        </pc:sldMkLst>
      </pc:sldChg>
      <pc:sldChg chg="modNotesTx">
        <pc:chgData name="Faussone, Tyson - AO Lead Auditor" userId="d0591887-b8ee-4267-96e0-e9e6e5c3a9dd" providerId="ADAL" clId="{A439D090-38B8-4DA4-B974-671451397331}" dt="2024-09-04T20:33:38.870" v="0" actId="6549"/>
        <pc:sldMkLst>
          <pc:docMk/>
          <pc:sldMk cId="3240406115" sldId="858"/>
        </pc:sldMkLst>
      </pc:sldChg>
      <pc:sldChg chg="modNotesTx">
        <pc:chgData name="Faussone, Tyson - AO Lead Auditor" userId="d0591887-b8ee-4267-96e0-e9e6e5c3a9dd" providerId="ADAL" clId="{A439D090-38B8-4DA4-B974-671451397331}" dt="2024-09-04T20:35:17.841" v="12" actId="6549"/>
        <pc:sldMkLst>
          <pc:docMk/>
          <pc:sldMk cId="1862717295" sldId="860"/>
        </pc:sldMkLst>
      </pc:sldChg>
      <pc:sldChg chg="modNotesTx">
        <pc:chgData name="Faussone, Tyson - AO Lead Auditor" userId="d0591887-b8ee-4267-96e0-e9e6e5c3a9dd" providerId="ADAL" clId="{A439D090-38B8-4DA4-B974-671451397331}" dt="2024-09-04T20:35:10.536" v="11" actId="20577"/>
        <pc:sldMkLst>
          <pc:docMk/>
          <pc:sldMk cId="155344950" sldId="861"/>
        </pc:sldMkLst>
      </pc:sldChg>
      <pc:sldChg chg="modNotesTx">
        <pc:chgData name="Faussone, Tyson - AO Lead Auditor" userId="d0591887-b8ee-4267-96e0-e9e6e5c3a9dd" providerId="ADAL" clId="{A439D090-38B8-4DA4-B974-671451397331}" dt="2024-09-04T20:35:25.962" v="13" actId="6549"/>
        <pc:sldMkLst>
          <pc:docMk/>
          <pc:sldMk cId="4234332037" sldId="865"/>
        </pc:sldMkLst>
      </pc:sldChg>
      <pc:sldChg chg="modNotesTx">
        <pc:chgData name="Faussone, Tyson - AO Lead Auditor" userId="d0591887-b8ee-4267-96e0-e9e6e5c3a9dd" providerId="ADAL" clId="{A439D090-38B8-4DA4-B974-671451397331}" dt="2024-09-04T20:33:56.476" v="2" actId="6549"/>
        <pc:sldMkLst>
          <pc:docMk/>
          <pc:sldMk cId="4084262652" sldId="867"/>
        </pc:sldMkLst>
      </pc:sldChg>
      <pc:sldChg chg="modNotesTx">
        <pc:chgData name="Faussone, Tyson - AO Lead Auditor" userId="d0591887-b8ee-4267-96e0-e9e6e5c3a9dd" providerId="ADAL" clId="{A439D090-38B8-4DA4-B974-671451397331}" dt="2024-09-04T20:35:54.596" v="16" actId="6549"/>
        <pc:sldMkLst>
          <pc:docMk/>
          <pc:sldMk cId="2359726516" sldId="8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AA1BA-09AE-9569-62F3-CAE8F8322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6EC8D-A2C7-0FA9-4044-F4191AE76C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4B76516A-A442-4C53-B47E-A655AF28E71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AAFB7-46BB-13DB-C5FA-3605CF5A5E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0BE50-1976-BD7E-25D0-9D15944A05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737" y="9119831"/>
            <a:ext cx="3169810" cy="48137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4AF5A4F0-F4E2-4A54-9BA7-FEF31E049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91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8E54CACF-D858-4073-A445-0D1134A8568A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D6B97138-141A-48A0-9303-ED41C69DC1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17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42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4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4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47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2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9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8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60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Green arrows are to highlight the furthest encampments from the storage facility identified by the blue arrow. This illustrates the inequity in support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24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42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1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D6B97138-141A-48A0-9303-ED41C69DC1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5187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US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31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>
              <a:defRPr/>
            </a:pPr>
            <a:endParaRPr lang="en-US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82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06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44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27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61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6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65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31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61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90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07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D6B97138-141A-48A0-9303-ED41C69DC1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32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8209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D6B97138-141A-48A0-9303-ED41C69DC1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33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18986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98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9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2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9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D6B97138-141A-48A0-9303-ED41C69DC1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253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900" dirty="0">
              <a:latin typeface="Century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40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97138-141A-48A0-9303-ED41C69DC1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3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CA1D-E2EC-4A7C-8956-7A8B05A55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4FD76-9166-4671-B669-E5335527F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0949-5A01-476E-892B-C34D9570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1D053-9A04-472D-B5B2-EB2D9E26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3A4EAE54-3E2D-47F0-8CED-BD431816F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3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0D34-7390-4CEB-8547-5B81F61E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9027C-47AB-4F4C-9856-FC557C0C2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B395-EF6F-455D-9CE5-2EE5AADC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3B7-E809-42F2-9BE9-674F6FE031FF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E39B5-E948-4AC1-BF52-AF428DEF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45A0-796B-4A10-9BE5-335086FB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4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5CE9D-8862-489B-A1A9-A47DAC4BB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8E919-C0A6-42C3-A8C6-582EAD60B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AF9AE-A383-4544-80F7-BEC28950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D5D5-9ED5-4078-81B8-09B4B7D8476D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6212B-C8EB-421E-A4B7-756FC0B8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F796A-F87A-4DCE-9A90-FCDCE09A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2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9F05-AC2D-4EC0-9D25-63261A5B9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2AC8A-7921-4A39-91A0-062F41F55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ED8A3-7A59-4E40-A3F9-146D95F3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DE4B-A728-4036-9683-A6AE98B6B1E8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3EDF-C356-48AF-AAAE-1904F647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9C63C-CDC6-4E1C-9317-319D4F34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9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98AA-4339-4419-B824-25D342A7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FFA74-E9AB-4A74-817D-0B9B121F0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2B92F-569F-4894-A99E-28B8AEE6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52F6-0EA0-4BBD-81F4-2282A81BAFD7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DBEE-27DE-47AE-A2B6-D05EBC60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48659-28C8-4D74-9838-4CF97AE9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5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17C4-0DD9-4F51-B51E-2CCDFAF1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8E60C-FCD1-4BC3-8DC1-042FCAFE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B1DBB-9BD1-499F-8BCC-8BC142DD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0434-435F-4327-9190-DAB12F04771F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547BC-4D8F-4733-A705-DAD8D298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5DF4C-7940-4741-B2C6-63C5C5D1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7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668D-2FBB-4504-AFAF-17EC14D1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DCBA-C9A6-46B7-9164-1356A58D5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77751-62B0-4D08-8324-27CEDA258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3F455-3531-4967-9021-1FCC24A5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A290-4C06-4AF0-A510-FCEB01857D5D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397E2-5936-412B-932A-E4877585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CA9E5-1E16-42B7-89C9-D7E819AC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5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FD44-7880-47BE-BECF-91C513EA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34A84-959E-48C7-B436-14AD1670A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B955C-4A3B-4EE0-AA93-64E49706F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14D55-7351-442D-93B9-6F1BB5D34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B8D69D-E917-4C9C-987B-BCAD81E64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0598A-C372-427F-909A-5EC626B3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3754-36A7-463B-B9CF-D5501C8D6AC3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F051A-A285-47B1-97EA-BF878D39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A2194-9451-43AB-BD84-1428B7FF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1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489D-5F70-4B9E-AADD-752C32B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5A526-471B-4C89-981F-71F0B41C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908F-039E-43A3-9548-7F89AAA6014A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B1CD5-C00A-425E-BA7F-04965F97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A853A-F3B3-4692-B762-6136BED3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13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5D829-2E02-4075-9EE9-218192C6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EB41-D172-4A0F-A714-9A93F0DC227B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CCB86-1C0B-4065-A493-09AA934F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196FB-1878-488A-8FE5-B31407EF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5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F476B-FA99-4264-A22A-348437F4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8A911-087C-46D9-90A0-C7D5F1E2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79CD3-DFF7-453D-A92A-AFEDAE843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929A2-420D-4658-A6BE-5165A351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2AAB-A136-4F8D-BE0C-36EA0FCB7B20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52DEE-579F-44DE-BD1F-631291F2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EC555-9218-4585-9B71-8D36688B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0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A0BC-0027-40CD-8BE4-54567659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394FD-F434-4255-A9C1-80D24E12B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12874-2D49-429A-9915-87127554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C4FF-CB1C-49DF-8199-316B3F42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20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fld id="{3A4EAE54-3E2D-47F0-8CED-BD431816F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3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CA4D-1F52-4C97-9A7C-3711F8F0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2029B-4E86-485B-87D7-45A27F752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279A5-9C78-41EE-ACDB-587AF5156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24DAB-0993-44C4-9699-3644A95F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CD1A-4EA6-4B24-9590-25D813E90809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475AD-8168-4653-A8C0-BBC332F9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64EE7-71D3-45F6-A2B5-BA921792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15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D61F-1CC9-4F36-9298-31854BBD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6FB80-C21D-4CD6-9670-5262456AD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14724-D723-4A62-AF06-B8800ED6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7A01-7ABC-49F3-AF3B-9C5D5ACE5612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D5367-A93C-43CC-88BD-1F190A73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318B1-D1F7-4D05-99E2-348FE810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54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6675F-1B44-4DB9-8B8C-F8556FE0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6457B-BB94-44BF-B2A7-9DCF92073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B15D6-AD59-4EB8-9EF6-DC2F5601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243E-9F10-42B8-A9F8-EF3307885BB0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98FE9-243F-40B3-BCF8-9EF9C1BC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82FBB-6C4A-4A8B-9018-DBC495AE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8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18D2A95-735B-4B6D-833E-ED0408E949C0}"/>
              </a:ext>
            </a:extLst>
          </p:cNvPr>
          <p:cNvSpPr txBox="1">
            <a:spLocks/>
          </p:cNvSpPr>
          <p:nvPr userDrawn="1"/>
        </p:nvSpPr>
        <p:spPr>
          <a:xfrm>
            <a:off x="685801" y="612648"/>
            <a:ext cx="4279392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Audit Team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2DBF23-394E-4C01-A461-973BF04FC4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47824"/>
            <a:ext cx="10561320" cy="4572000"/>
          </a:xfrm>
        </p:spPr>
        <p:txBody>
          <a:bodyPr>
            <a:noAutofit/>
          </a:bodyPr>
          <a:lstStyle>
            <a:lvl1pPr marL="0" indent="0" algn="ctr">
              <a:buNone/>
              <a:defRPr sz="4000" b="1"/>
            </a:lvl1pPr>
            <a:lvl2pPr marL="0" indent="0" algn="ctr">
              <a:spcBef>
                <a:spcPts val="0"/>
              </a:spcBef>
              <a:spcAft>
                <a:spcPts val="3000"/>
              </a:spcAft>
              <a:buNone/>
              <a:defRPr sz="2400" cap="all" spc="600" baseline="0"/>
            </a:lvl2pPr>
            <a:lvl3pPr marL="0" indent="0" algn="ctr">
              <a:buNone/>
              <a:defRPr sz="2400" b="0"/>
            </a:lvl3pPr>
          </a:lstStyle>
          <a:p>
            <a:pPr lvl="0"/>
            <a:r>
              <a:rPr lang="en-US" dirty="0"/>
              <a:t>Name of Audit Here</a:t>
            </a:r>
          </a:p>
          <a:p>
            <a:pPr lvl="1"/>
            <a:r>
              <a:rPr lang="en-US" sz="2200" dirty="0"/>
              <a:t>Month 20YY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spc="0" dirty="0">
                <a:latin typeface="+mn-lt"/>
              </a:rPr>
              <a:t>Name</a:t>
            </a:r>
            <a:r>
              <a:rPr lang="en-US" i="1" spc="0" dirty="0">
                <a:latin typeface="+mn-lt"/>
              </a:rPr>
              <a:t>, Certifications, Audit Manager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spc="0" dirty="0">
                <a:latin typeface="+mn-lt"/>
              </a:rPr>
              <a:t>Name</a:t>
            </a:r>
            <a:r>
              <a:rPr lang="en-US" i="1" spc="0" dirty="0">
                <a:latin typeface="+mn-lt"/>
              </a:rPr>
              <a:t>, Certifications, Lead/Senior/Associate/Staff Auditor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spc="0" dirty="0">
                <a:latin typeface="+mn-lt"/>
              </a:rPr>
              <a:t>Name</a:t>
            </a:r>
            <a:r>
              <a:rPr lang="en-US" i="1" spc="0" dirty="0">
                <a:latin typeface="+mn-lt"/>
              </a:rPr>
              <a:t>, Certifications, Lead/Senior/Associate/Staff Auditor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spc="0" dirty="0">
                <a:latin typeface="+mn-lt"/>
              </a:rPr>
              <a:t>Name</a:t>
            </a:r>
            <a:r>
              <a:rPr lang="en-US" i="1" spc="0" dirty="0">
                <a:latin typeface="+mn-lt"/>
              </a:rPr>
              <a:t>, Certifications, Lead/Senior/Associate/Staff Auditor 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spc="0" dirty="0">
                <a:latin typeface="+mn-lt"/>
              </a:rPr>
              <a:t>Name</a:t>
            </a:r>
            <a:r>
              <a:rPr lang="en-US" i="1" spc="0" dirty="0">
                <a:latin typeface="+mn-lt"/>
              </a:rPr>
              <a:t>, Certifications, Lead/Senior/Associate/Staff Auditor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spc="0" dirty="0">
                <a:latin typeface="+mn-lt"/>
              </a:rPr>
              <a:t>Name</a:t>
            </a:r>
            <a:r>
              <a:rPr lang="en-US" i="1" spc="0" dirty="0">
                <a:latin typeface="+mn-lt"/>
              </a:rPr>
              <a:t>, Certifications, Audit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35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Team_3rd Par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18D2A95-735B-4B6D-833E-ED0408E949C0}"/>
              </a:ext>
            </a:extLst>
          </p:cNvPr>
          <p:cNvSpPr txBox="1">
            <a:spLocks/>
          </p:cNvSpPr>
          <p:nvPr userDrawn="1"/>
        </p:nvSpPr>
        <p:spPr>
          <a:xfrm>
            <a:off x="685801" y="612648"/>
            <a:ext cx="4279392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Audit Team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2DBF23-394E-4C01-A461-973BF04FC4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647824"/>
            <a:ext cx="10561320" cy="983233"/>
          </a:xfrm>
        </p:spPr>
        <p:txBody>
          <a:bodyPr/>
          <a:lstStyle>
            <a:lvl1pPr marL="0" indent="0" algn="ctr">
              <a:buNone/>
              <a:defRPr sz="4000" b="1"/>
            </a:lvl1pPr>
            <a:lvl2pPr marL="0" indent="0" algn="ctr">
              <a:spcBef>
                <a:spcPts val="0"/>
              </a:spcBef>
              <a:spcAft>
                <a:spcPts val="3000"/>
              </a:spcAft>
              <a:buNone/>
              <a:defRPr sz="2400" cap="all" spc="600" baseline="0"/>
            </a:lvl2pPr>
            <a:lvl3pPr marL="0" indent="0" algn="ctr">
              <a:buNone/>
              <a:defRPr b="0"/>
            </a:lvl3pPr>
          </a:lstStyle>
          <a:p>
            <a:pPr lvl="0"/>
            <a:r>
              <a:rPr lang="en-US" dirty="0"/>
              <a:t>Name of Audit Here</a:t>
            </a:r>
          </a:p>
          <a:p>
            <a:pPr lvl="1"/>
            <a:r>
              <a:rPr lang="en-US" dirty="0"/>
              <a:t>Month 20YY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600B4B6-BDF4-4128-AE45-AAF1FBACC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8718" y="3063240"/>
            <a:ext cx="5137481" cy="3172968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3pPr>
              <a:defRPr sz="2200"/>
            </a:lvl3pPr>
            <a:lvl5pPr marL="1133856" indent="0">
              <a:buNone/>
              <a:defRPr/>
            </a:lvl5pPr>
          </a:lstStyle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spc="0" dirty="0">
                <a:solidFill>
                  <a:srgbClr val="004E8E"/>
                </a:solidFill>
                <a:latin typeface="+mn-lt"/>
              </a:rPr>
              <a:t>Consultants/Contractors </a:t>
            </a:r>
            <a:r>
              <a:rPr lang="en-US" sz="2400" b="1" spc="0" dirty="0">
                <a:solidFill>
                  <a:srgbClr val="FF0000"/>
                </a:solidFill>
                <a:latin typeface="+mn-lt"/>
              </a:rPr>
              <a:t>(pick one)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spc="0" dirty="0">
                <a:latin typeface="+mn-lt"/>
              </a:rPr>
              <a:t>Company Name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spc="0" dirty="0">
                <a:latin typeface="+mn-lt"/>
              </a:rPr>
              <a:t>Name</a:t>
            </a:r>
            <a:r>
              <a:rPr lang="en-US" sz="2400" i="1" spc="0" dirty="0">
                <a:latin typeface="+mn-lt"/>
              </a:rPr>
              <a:t>, Certifications, Title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spc="0" dirty="0">
                <a:latin typeface="+mn-lt"/>
              </a:rPr>
              <a:t>Name</a:t>
            </a:r>
            <a:r>
              <a:rPr lang="en-US" sz="2400" i="1" spc="0" dirty="0">
                <a:latin typeface="+mn-lt"/>
              </a:rPr>
              <a:t>, Certifications, Title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spc="0" dirty="0">
                <a:latin typeface="+mn-lt"/>
              </a:rPr>
              <a:t>Name</a:t>
            </a:r>
            <a:r>
              <a:rPr lang="en-US" sz="2400" i="1" spc="0" dirty="0">
                <a:latin typeface="+mn-lt"/>
              </a:rPr>
              <a:t>, Certifications, Title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spc="0" dirty="0">
                <a:latin typeface="+mn-lt"/>
              </a:rPr>
              <a:t>Name</a:t>
            </a:r>
            <a:r>
              <a:rPr lang="en-US" sz="2400" i="1" spc="0" dirty="0">
                <a:latin typeface="+mn-lt"/>
              </a:rPr>
              <a:t>, Certifications,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7A0405A-DF46-4730-9145-8A27E2DB0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062732"/>
            <a:ext cx="5137480" cy="3172968"/>
          </a:xfrm>
        </p:spPr>
        <p:txBody>
          <a:bodyPr>
            <a:noAutofit/>
          </a:bodyPr>
          <a:lstStyle>
            <a:lvl3pPr>
              <a:defRPr sz="2200" b="0"/>
            </a:lvl3pPr>
          </a:lstStyle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Name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, Certifications,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Audit Manager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prstClr val="white">
                  <a:lumMod val="65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Name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, Certifications, Lead/Senior/Associate/Staff Auditor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spc="0">
                <a:latin typeface="+mn-lt"/>
              </a:rPr>
              <a:t>Dawn Wiseman</a:t>
            </a:r>
            <a:r>
              <a:rPr lang="en-US" sz="2400" i="1" spc="0">
                <a:latin typeface="+mn-lt"/>
              </a:rPr>
              <a:t>, CRMA, </a:t>
            </a:r>
            <a:br>
              <a:rPr lang="en-US" sz="2400" i="1" spc="0">
                <a:latin typeface="+mn-lt"/>
              </a:rPr>
            </a:br>
            <a:r>
              <a:rPr lang="en-US" sz="2400" i="1" spc="0">
                <a:latin typeface="+mn-lt"/>
              </a:rPr>
              <a:t>Audit Director</a:t>
            </a:r>
            <a:endParaRPr lang="en-US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B797C9-ED6C-453F-B659-58CD7D116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3062732"/>
            <a:ext cx="0" cy="317296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90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gure/Graphic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70B2-3944-4DC4-B30D-E3FB24CB2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for large graphic, 32pt black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BE789A-00FF-43CE-AB16-DA0DE97334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" y="1208088"/>
            <a:ext cx="10917238" cy="4571610"/>
          </a:xfrm>
        </p:spPr>
        <p:txBody>
          <a:bodyPr anchor="ctr"/>
          <a:lstStyle>
            <a:lvl1pPr algn="ctr">
              <a:defRPr i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the center of this placeholder to insert a figure or graphic here. If the image automatically crops to fill the placeholder box, rather than displaying in its entirety and fitting proportionally: Go to the toolbar above the slide, then click on “Crop” &gt; “Fit.” The image should not cover up the headline, source note, logo, slide number, or footer content.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812D1-B5A4-4C62-B730-70D602976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70" y="6003984"/>
            <a:ext cx="10917238" cy="318997"/>
          </a:xfrm>
        </p:spPr>
        <p:txBody>
          <a:bodyPr anchor="b">
            <a:noAutofit/>
          </a:bodyPr>
          <a:lstStyle>
            <a:lvl4pPr marL="0" indent="0">
              <a:defRPr/>
            </a:lvl4pPr>
          </a:lstStyle>
          <a:p>
            <a:pPr lvl="3"/>
            <a:r>
              <a:rPr lang="en-US" dirty="0"/>
              <a:t>Source: Source credit here (same as report).</a:t>
            </a:r>
          </a:p>
        </p:txBody>
      </p:sp>
    </p:spTree>
    <p:extLst>
      <p:ext uri="{BB962C8B-B14F-4D97-AF65-F5344CB8AC3E}">
        <p14:creationId xmlns:p14="http://schemas.microsoft.com/office/powerpoint/2010/main" val="56974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Displ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70B2-3944-4DC4-B30D-E3FB24CB2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for large horizontal photo, 32pt black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BE789A-00FF-43CE-AB16-DA0DE97334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" y="1208088"/>
            <a:ext cx="10917238" cy="3589569"/>
          </a:xfrm>
        </p:spPr>
        <p:txBody>
          <a:bodyPr anchor="ctr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the center of this placeholder to insert a figure or graphic here. If the image automatically crops to fill the placeholder box, rather than displaying in its entirety and fitting proportionally: Go to the toolbar above the slide, then click on “Crop” &gt; “Fit.” The image should not cover up the headline, source note, logo, slide number, or footer content.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4AC7A6B-E555-4949-A031-950EA338A9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470" y="5029200"/>
            <a:ext cx="10917238" cy="743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photo caption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812D1-B5A4-4C62-B730-70D602976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70" y="6003984"/>
            <a:ext cx="10917238" cy="318997"/>
          </a:xfrm>
        </p:spPr>
        <p:txBody>
          <a:bodyPr anchor="b">
            <a:noAutofit/>
          </a:bodyPr>
          <a:lstStyle>
            <a:lvl4pPr marL="0" indent="0">
              <a:defRPr/>
            </a:lvl4pPr>
          </a:lstStyle>
          <a:p>
            <a:pPr lvl="3"/>
            <a:r>
              <a:rPr lang="en-US" dirty="0"/>
              <a:t>Source: Source credit here (same as report).</a:t>
            </a:r>
          </a:p>
        </p:txBody>
      </p:sp>
    </p:spTree>
    <p:extLst>
      <p:ext uri="{BB962C8B-B14F-4D97-AF65-F5344CB8AC3E}">
        <p14:creationId xmlns:p14="http://schemas.microsoft.com/office/powerpoint/2010/main" val="188114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Displ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70B2-3944-4DC4-B30D-E3FB24CB2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for large photo, 32pt black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FBE789A-00FF-43CE-AB16-DA0DE97334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" y="1208088"/>
            <a:ext cx="8229600" cy="4564353"/>
          </a:xfrm>
        </p:spPr>
        <p:txBody>
          <a:bodyPr anchor="ctr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the center of this placeholder to insert a figure or graphic here. If the image automatically crops to fill the placeholder box, rather than displaying in its entirety and fitting proportionally: Go to the toolbar above the slide, then click on “Crop” &gt; “Fit.” The image should not cover up the headline, source note, logo, slide number, or footer content.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4AC7A6B-E555-4949-A031-950EA338A9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1208088"/>
            <a:ext cx="2458708" cy="4564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photo caption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812D1-B5A4-4C62-B730-70D602976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70" y="6003984"/>
            <a:ext cx="10917238" cy="318997"/>
          </a:xfrm>
        </p:spPr>
        <p:txBody>
          <a:bodyPr anchor="b">
            <a:noAutofit/>
          </a:bodyPr>
          <a:lstStyle>
            <a:lvl4pPr marL="0" indent="0">
              <a:defRPr/>
            </a:lvl4pPr>
          </a:lstStyle>
          <a:p>
            <a:pPr lvl="3"/>
            <a:r>
              <a:rPr lang="en-US" dirty="0"/>
              <a:t>Source: Source credit here (same as report).</a:t>
            </a:r>
          </a:p>
        </p:txBody>
      </p:sp>
    </p:spTree>
    <p:extLst>
      <p:ext uri="{BB962C8B-B14F-4D97-AF65-F5344CB8AC3E}">
        <p14:creationId xmlns:p14="http://schemas.microsoft.com/office/powerpoint/2010/main" val="30933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splay-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70B2-3944-4DC4-B30D-E3FB24CB2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for two photo grid, 32pt black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CD9408-A0EB-421E-9026-15F8A8870E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0" y="1182687"/>
            <a:ext cx="5181600" cy="361847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the center of this placeholder to insert a photo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FC2BF7-2AA1-43E5-AB82-32D42D802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5033448"/>
            <a:ext cx="5164137" cy="741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Add photo caption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0DFE29B-9E57-482B-94DE-F4C23A8BEC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24602" y="1177133"/>
            <a:ext cx="4957778" cy="361847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the center of this placeholder to insert a photo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0C6D700-2591-43EC-8262-E4B83CFBD2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5201" y="5033448"/>
            <a:ext cx="4957778" cy="741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Add photo caption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812D1-B5A4-4C62-B730-70D602976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6007608"/>
            <a:ext cx="10607179" cy="320040"/>
          </a:xfrm>
        </p:spPr>
        <p:txBody>
          <a:bodyPr anchor="b">
            <a:noAutofit/>
          </a:bodyPr>
          <a:lstStyle>
            <a:lvl4pPr marL="0" indent="0">
              <a:defRPr/>
            </a:lvl4pPr>
          </a:lstStyle>
          <a:p>
            <a:pPr lvl="3"/>
            <a:r>
              <a:rPr lang="en-US" dirty="0"/>
              <a:t>Source: Source credit here (same as report).</a:t>
            </a:r>
          </a:p>
        </p:txBody>
      </p:sp>
    </p:spTree>
    <p:extLst>
      <p:ext uri="{BB962C8B-B14F-4D97-AF65-F5344CB8AC3E}">
        <p14:creationId xmlns:p14="http://schemas.microsoft.com/office/powerpoint/2010/main" val="1357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splay-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70B2-3944-4DC4-B30D-E3FB24CB2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for three photo grid, 32pt black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CCD9408-A0EB-421E-9026-15F8A8870E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0" y="1182688"/>
            <a:ext cx="3348038" cy="362102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the center of this placeholder to insert a photo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6FC2BF7-2AA1-43E5-AB82-32D42D8027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5038344"/>
            <a:ext cx="3330575" cy="740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Add photo caption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72702FC-E9D5-4D26-9559-A5E6782939B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10071" y="1182688"/>
            <a:ext cx="3348038" cy="362102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the center of this placeholder to insert a photo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5175F55-92E5-4BD1-851C-3BBC03B1BC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8803" y="5038344"/>
            <a:ext cx="3330575" cy="740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Add photo caption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0DFE29B-9E57-482B-94DE-F4C23A8BEC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39641" y="1177134"/>
            <a:ext cx="3348038" cy="362102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the center of this placeholder to insert a photo here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0C6D700-2591-43EC-8262-E4B83CFBD2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373" y="5038344"/>
            <a:ext cx="3330575" cy="740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Add photo caption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812D1-B5A4-4C62-B730-70D602976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6007608"/>
            <a:ext cx="10601879" cy="320040"/>
          </a:xfrm>
        </p:spPr>
        <p:txBody>
          <a:bodyPr anchor="b"/>
          <a:lstStyle>
            <a:lvl4pPr marL="0" indent="0">
              <a:defRPr/>
            </a:lvl4pPr>
          </a:lstStyle>
          <a:p>
            <a:pPr lvl="3"/>
            <a:r>
              <a:rPr lang="en-US" dirty="0"/>
              <a:t>Source: Source credit here (same as report).</a:t>
            </a:r>
          </a:p>
        </p:txBody>
      </p:sp>
    </p:spTree>
    <p:extLst>
      <p:ext uri="{BB962C8B-B14F-4D97-AF65-F5344CB8AC3E}">
        <p14:creationId xmlns:p14="http://schemas.microsoft.com/office/powerpoint/2010/main" val="277894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CD49-5E7F-4798-9235-1B640BF0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6FF7D-77A4-4714-A389-BCE60D5A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C9336-E9B4-4BFB-96E4-D0ED145B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023D3-1C1F-4224-8688-87E3A2C9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8086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fld id="{3A4EAE54-3E2D-47F0-8CED-BD431816F8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6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0676B3A-76E5-FA9E-4658-98BCAFA58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1828800"/>
            <a:ext cx="10515600" cy="7223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featured quote</a:t>
            </a:r>
          </a:p>
        </p:txBody>
      </p:sp>
      <p:pic>
        <p:nvPicPr>
          <p:cNvPr id="21" name="Picture 20" descr="The front of the City and County Building featuring the Bannock Street mural in the foreground, on a sunny day under a partly cloudy, blue sky.">
            <a:extLst>
              <a:ext uri="{FF2B5EF4-FFF2-40B4-BE49-F238E27FC236}">
                <a16:creationId xmlns:a16="http://schemas.microsoft.com/office/drawing/2014/main" id="{C0D801CA-6A27-4514-BE68-211F3A109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9145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A0A9CF-51D1-4181-BC80-F8B642E7A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2032"/>
            <a:ext cx="12191999" cy="6870032"/>
          </a:xfrm>
          <a:prstGeom prst="rect">
            <a:avLst/>
          </a:prstGeom>
          <a:solidFill>
            <a:srgbClr val="01354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D704B1-1178-4BD6-B09B-277BD3BDB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4914" y="875359"/>
            <a:ext cx="9862173" cy="51072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2CDC564-6654-47A1-8144-0130B6B1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489295" y="1194632"/>
            <a:ext cx="814280" cy="109674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600">
                <a:solidFill>
                  <a:schemeClr val="bg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0000" b="1" dirty="0">
                <a:solidFill>
                  <a:srgbClr val="C5E0B4"/>
                </a:solidFill>
                <a:latin typeface="Tw Cen MT" panose="020B06020201040206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“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15B002-4DD4-4F67-B6C3-32A27A7A7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847" y="264211"/>
            <a:ext cx="750480" cy="7504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EC6F91-7F80-4627-8914-445DE036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829421" y="4686369"/>
            <a:ext cx="814280" cy="98459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600">
                <a:solidFill>
                  <a:schemeClr val="bg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0000" b="1" dirty="0">
                <a:solidFill>
                  <a:srgbClr val="C5E0B4"/>
                </a:solidFill>
                <a:latin typeface="Tw Cen MT" panose="020B06020201040206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”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B6F8717-361F-4BB4-AA31-3FFDEECB2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478679" y="6391236"/>
            <a:ext cx="4543990" cy="3312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 spc="0">
                <a:solidFill>
                  <a:srgbClr val="C5E0B4"/>
                </a:solidFill>
                <a:latin typeface="Fira Sans Extra Condensed Mediu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 I M O T H Y  M .  O ’ B R I E N ,  C P A ,  A U D I </a:t>
            </a:r>
            <a:r>
              <a:rPr lang="en-US" sz="1200" b="1" baseline="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 O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R 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5890ABE-116F-4356-A4D3-64BE57DE4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53751" y="6344364"/>
            <a:ext cx="3581561" cy="378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 spc="0">
                <a:solidFill>
                  <a:srgbClr val="C5E0B4"/>
                </a:solidFill>
                <a:latin typeface="Fira Sans Extra Condensed Mediu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D E N V E R G O V . O R G / A U D I T O R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AACECA3-D172-476E-A282-1AF1AEBC2711}"/>
              </a:ext>
            </a:extLst>
          </p:cNvPr>
          <p:cNvSpPr txBox="1">
            <a:spLocks/>
          </p:cNvSpPr>
          <p:nvPr userDrawn="1"/>
        </p:nvSpPr>
        <p:spPr>
          <a:xfrm>
            <a:off x="32660" y="-12033"/>
            <a:ext cx="548640" cy="4114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57F1E4F-1CFF-5643-939E-217C01CDF565}" type="slidenum">
              <a:rPr lang="en-US" sz="1500" b="0" smtClean="0">
                <a:solidFill>
                  <a:schemeClr val="bg1"/>
                </a:solidFill>
                <a:latin typeface="Fira Sans" panose="020B0503050000020004" pitchFamily="34" charset="0"/>
              </a:rPr>
              <a:pPr algn="l"/>
              <a:t>‹#›</a:t>
            </a:fld>
            <a:endParaRPr lang="en-US" sz="1500" b="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9E577-BAFB-49C5-8F87-AE7CA1E1F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3463" y="1311215"/>
            <a:ext cx="7526337" cy="374386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/>
            </a:lvl1pPr>
            <a:lvl2pPr marL="0" indent="0">
              <a:buNone/>
              <a:defRPr/>
            </a:lvl2pPr>
          </a:lstStyle>
          <a:p>
            <a:r>
              <a:rPr lang="en-US" sz="4000" i="1" dirty="0">
                <a:solidFill>
                  <a:schemeClr val="bg1"/>
                </a:solidFill>
                <a:latin typeface="+mn-lt"/>
              </a:rPr>
              <a:t>A direct quote can go here. It should be captivating, able to stand on its own, long enough to span 3-5 lines, and in 40pt, italic font.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CD46-DCEF-40E5-84E0-85D76E1F19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0687" y="5295900"/>
            <a:ext cx="4119113" cy="258763"/>
          </a:xfrm>
        </p:spPr>
        <p:txBody>
          <a:bodyPr>
            <a:noAutofit/>
          </a:bodyPr>
          <a:lstStyle>
            <a:lvl3pPr>
              <a:defRPr/>
            </a:lvl3pPr>
          </a:lstStyle>
          <a:p>
            <a:pPr lvl="2"/>
            <a:r>
              <a:rPr lang="en-US" dirty="0"/>
              <a:t>Quote of source</a:t>
            </a:r>
          </a:p>
        </p:txBody>
      </p:sp>
    </p:spTree>
    <p:extLst>
      <p:ext uri="{BB962C8B-B14F-4D97-AF65-F5344CB8AC3E}">
        <p14:creationId xmlns:p14="http://schemas.microsoft.com/office/powerpoint/2010/main" val="244031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0B5D6779-F1BE-480A-9C4B-B3DED25FD81C}"/>
              </a:ext>
            </a:extLst>
          </p:cNvPr>
          <p:cNvSpPr txBox="1">
            <a:spLocks/>
          </p:cNvSpPr>
          <p:nvPr userDrawn="1"/>
        </p:nvSpPr>
        <p:spPr>
          <a:xfrm>
            <a:off x="685801" y="612648"/>
            <a:ext cx="10066866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endParaRPr lang="en-US" b="0" i="1" cap="none" baseline="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DB248-A963-4FDF-8BBA-E87A9CDBC1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Subheading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27EB8C-AD42-4A41-97EE-EF7F204D95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724" y="2819400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 indent="-274320"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6A042-3BFE-4859-9A51-2B11D358F7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Subheading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8F527A6-D378-4263-A4D4-1A2AB83B43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3077" y="2819272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617ED-DB35-4AB0-9B6F-06F87966C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38300"/>
            <a:ext cx="0" cy="45513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50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0B5D6779-F1BE-480A-9C4B-B3DED25FD81C}"/>
              </a:ext>
            </a:extLst>
          </p:cNvPr>
          <p:cNvSpPr txBox="1">
            <a:spLocks/>
          </p:cNvSpPr>
          <p:nvPr userDrawn="1"/>
        </p:nvSpPr>
        <p:spPr>
          <a:xfrm>
            <a:off x="685801" y="612648"/>
            <a:ext cx="10066866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endParaRPr lang="en-US" b="0" i="1" cap="none" baseline="0" dirty="0">
              <a:latin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8C65F4D-9FF2-4A84-AF46-33A76C7112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4038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9A96D9D-934A-4BB2-85B5-78D50FDB7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38" y="2819400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0691526-2D4A-4460-AA7D-DFF4B84298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242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CFD0695-4D64-46CB-A059-1AE851345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0366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7D11D72-9873-4A24-99C5-9E2EE3CBA50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52445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033A360-7EE9-473E-A091-012E01A5FB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2445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B19E7F-8CE1-4471-B0C2-F5B503169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8840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D6D966-520F-4BA4-A106-5637BAED2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698044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19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-cont.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B221CCAB-47AC-4A3A-A9E6-447714C36F9C}"/>
              </a:ext>
            </a:extLst>
          </p:cNvPr>
          <p:cNvSpPr txBox="1">
            <a:spLocks/>
          </p:cNvSpPr>
          <p:nvPr userDrawn="1"/>
        </p:nvSpPr>
        <p:spPr>
          <a:xfrm>
            <a:off x="685801" y="612648"/>
            <a:ext cx="10066866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r>
              <a:rPr lang="en-US" sz="2800" dirty="0"/>
              <a:t>, </a:t>
            </a:r>
            <a:r>
              <a:rPr lang="en-US" sz="2800" b="0" i="1" cap="none" baseline="0" dirty="0">
                <a:latin typeface="+mn-lt"/>
              </a:rPr>
              <a:t>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DB248-A963-4FDF-8BBA-E87A9CDBC1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Subheading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27EB8C-AD42-4A41-97EE-EF7F204D95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724" y="2819400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 indent="-274320"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6A042-3BFE-4859-9A51-2B11D358F7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8F527A6-D378-4263-A4D4-1A2AB83B43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3077" y="2819272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617ED-DB35-4AB0-9B6F-06F87966C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38300"/>
            <a:ext cx="0" cy="45513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86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cont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0B5D6779-F1BE-480A-9C4B-B3DED25FD81C}"/>
              </a:ext>
            </a:extLst>
          </p:cNvPr>
          <p:cNvSpPr txBox="1">
            <a:spLocks/>
          </p:cNvSpPr>
          <p:nvPr userDrawn="1"/>
        </p:nvSpPr>
        <p:spPr>
          <a:xfrm>
            <a:off x="685801" y="612648"/>
            <a:ext cx="10066866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r>
              <a:rPr lang="en-US" sz="2800" dirty="0"/>
              <a:t>, </a:t>
            </a:r>
            <a:r>
              <a:rPr lang="en-US" sz="2800" b="0" i="1" cap="none" baseline="0" dirty="0">
                <a:latin typeface="+mn-lt"/>
              </a:rPr>
              <a:t>continued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126D1BC-25E4-4844-9F35-56CD23B04C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4038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F87911B2-0E1A-41F9-B28B-8572C1100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38" y="2819400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81D6501-5D5F-4594-BF53-D32C205B4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242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4D0A542-0E08-4FC2-902D-78DAE3AC7E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0366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6B0EAEB-BE8D-4A14-AA99-A22ACABD735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52445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D03216E-C9DD-407E-8CC4-B5B3DDAE2B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2445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FC3822-C725-432F-A8F4-37AC728E4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8840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625922-8852-4D86-8288-6C345740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698044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099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ing_cont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8FB011-9511-4AD1-8019-AC3D070E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2139"/>
            <a:ext cx="10067544" cy="5316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Insert 2-3 Keywords on Finding Topic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AB021205-A4F4-4611-8AD9-1EE155E0F0FE}"/>
              </a:ext>
            </a:extLst>
          </p:cNvPr>
          <p:cNvSpPr txBox="1">
            <a:spLocks/>
          </p:cNvSpPr>
          <p:nvPr userDrawn="1"/>
        </p:nvSpPr>
        <p:spPr>
          <a:xfrm>
            <a:off x="685800" y="723021"/>
            <a:ext cx="5576977" cy="45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cap="none" baseline="0" dirty="0">
                <a:latin typeface="+mn-lt"/>
              </a:rPr>
              <a:t>continued</a:t>
            </a:r>
            <a:endParaRPr lang="en-US" sz="3200" b="0" i="1" cap="none" baseline="0" dirty="0">
              <a:latin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7580BB-3830-4A80-94A2-0154839172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Subheading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3E20550-D18B-49BC-A894-E09C77A11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724" y="2819400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 indent="-274320"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05D7679-F017-4F53-A130-7D2D51B1FFD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Subheading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EAA0121-BD12-449D-872C-8A7E61163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3077" y="2819272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E968A-DEDB-4E24-A68D-3BEF0AEF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38300"/>
            <a:ext cx="0" cy="45513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134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ing_cont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8FB011-9511-4AD1-8019-AC3D070E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2139"/>
            <a:ext cx="10067544" cy="5316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Insert 2-3 Keywords on Finding Topic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AB021205-A4F4-4611-8AD9-1EE155E0F0FE}"/>
              </a:ext>
            </a:extLst>
          </p:cNvPr>
          <p:cNvSpPr txBox="1">
            <a:spLocks/>
          </p:cNvSpPr>
          <p:nvPr userDrawn="1"/>
        </p:nvSpPr>
        <p:spPr>
          <a:xfrm>
            <a:off x="685800" y="723021"/>
            <a:ext cx="5576977" cy="45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cap="none" baseline="0" dirty="0">
                <a:latin typeface="+mn-lt"/>
              </a:rPr>
              <a:t>continued</a:t>
            </a:r>
            <a:endParaRPr lang="en-US" sz="3200" b="0" i="1" cap="none" baseline="0" dirty="0">
              <a:latin typeface="+mn-lt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8D3AC1-1C88-482D-A955-CCEEBC5D3C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4038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3DBA4D86-AFE9-4D9E-AEBE-0C0603C6C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38" y="2819400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1EEB9F9-6530-4839-8304-478134194E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242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E83534-DB78-4A52-B965-A6BB687BD4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0366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A784F51-D025-4AE6-9144-DC3DA3994F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52445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263A69C-21AE-44FE-8152-AD98D9E950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2445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B0C017-2C78-4075-8BA4-06B999901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8840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EF2581-E3B8-483F-9ED3-FEDE703D2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698044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01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finding cont.-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8FB011-9511-4AD1-8019-AC3D070E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2139"/>
            <a:ext cx="10067544" cy="5316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Repeat </a:t>
            </a:r>
            <a:r>
              <a:rPr lang="en-US" dirty="0" err="1"/>
              <a:t>subfinding’s</a:t>
            </a:r>
            <a:r>
              <a:rPr lang="en-US" dirty="0"/>
              <a:t> Topic Keywords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AB021205-A4F4-4611-8AD9-1EE155E0F0FE}"/>
              </a:ext>
            </a:extLst>
          </p:cNvPr>
          <p:cNvSpPr txBox="1">
            <a:spLocks/>
          </p:cNvSpPr>
          <p:nvPr userDrawn="1"/>
        </p:nvSpPr>
        <p:spPr>
          <a:xfrm>
            <a:off x="685800" y="723021"/>
            <a:ext cx="5576977" cy="45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cap="none" baseline="0" dirty="0">
                <a:latin typeface="+mn-lt"/>
              </a:rPr>
              <a:t>continued</a:t>
            </a:r>
            <a:endParaRPr lang="en-US" sz="3200" b="0" i="1" cap="none" baseline="0" dirty="0">
              <a:latin typeface="+mn-lt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BFEA24-FBDC-437C-A08D-E8DCA4B09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Subheading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B9844C3-6213-452B-8773-D1921A49C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724" y="2819400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 indent="-274320"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204DF90-9604-444B-9191-C37F172A22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5FA1B94-5892-47A9-87F5-3FDF09A58D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3077" y="2819272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E2A761-1B3E-4562-AD44-D3E11642C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38300"/>
            <a:ext cx="0" cy="45513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26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finding cont.-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E8FB011-9511-4AD1-8019-AC3D070E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2139"/>
            <a:ext cx="10067544" cy="53166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Repeat subfinding’s Topic Keywords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3B57B68-3CA1-4B9E-A09E-019CEB239B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4038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DB747DE-0C76-4C9F-81B5-9D915F29E3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38" y="2819400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C6932C-590E-4402-A71E-DCFDF7D7ED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242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74B908B-BEAB-47EB-B898-59E3FD4DF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0366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0B8BE0-7401-4C4C-9840-AA05D1C9A3A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52445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2FACC96-5FFF-48CE-8A1F-F13491496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2445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5504C5-4372-4064-A319-DC7718F7C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8840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0C3B15-BE29-41D1-9481-542488DD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698044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itle 4">
            <a:extLst>
              <a:ext uri="{FF2B5EF4-FFF2-40B4-BE49-F238E27FC236}">
                <a16:creationId xmlns:a16="http://schemas.microsoft.com/office/drawing/2014/main" id="{1BC78FDB-7929-F36A-8583-C58844FAA1B6}"/>
              </a:ext>
            </a:extLst>
          </p:cNvPr>
          <p:cNvSpPr txBox="1">
            <a:spLocks/>
          </p:cNvSpPr>
          <p:nvPr userDrawn="1"/>
        </p:nvSpPr>
        <p:spPr>
          <a:xfrm>
            <a:off x="685800" y="723021"/>
            <a:ext cx="5576977" cy="45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spc="300" baseline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cap="none" baseline="0" dirty="0">
                <a:latin typeface="+mn-lt"/>
              </a:rPr>
              <a:t>continued</a:t>
            </a:r>
            <a:endParaRPr lang="en-US" sz="3200" b="0" i="1" cap="none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819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Heading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>
            <a:extLst>
              <a:ext uri="{FF2B5EF4-FFF2-40B4-BE49-F238E27FC236}">
                <a16:creationId xmlns:a16="http://schemas.microsoft.com/office/drawing/2014/main" id="{9A7C3AFE-DC53-4350-86E8-91573A054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40080"/>
            <a:ext cx="10067544" cy="53873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INSERT CUSTOM Slide HEADING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BFEA24-FBDC-437C-A08D-E8DCA4B09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Subheading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B9844C3-6213-452B-8773-D1921A49C3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724" y="2819400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 indent="-274320"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204DF90-9604-444B-9191-C37F172A22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23012" y="1562099"/>
            <a:ext cx="5029200" cy="1114425"/>
          </a:xfrm>
        </p:spPr>
        <p:txBody>
          <a:bodyPr anchor="b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5FA1B94-5892-47A9-87F5-3FDF09A58D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3077" y="2819272"/>
            <a:ext cx="5029200" cy="3370262"/>
          </a:xfr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400"/>
            </a:lvl3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  <a:p>
            <a:pPr lvl="2"/>
            <a:r>
              <a:rPr lang="en-US" dirty="0"/>
              <a:t>Third level.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E2A761-1B3E-4562-AD44-D3E11642C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38300"/>
            <a:ext cx="0" cy="45513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98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7F27-E6FA-4FCD-9F57-4199DCCF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A4A4-A1FF-4A68-B5CD-8F93C4076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1BF56-3FE2-4AD3-B90A-F438597A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FE864-4C57-4656-998D-8C21CFDE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0102-499C-49F0-8D34-64A7C22527A4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B2EE4-5ED0-48F0-9347-2E89C599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E8397-133D-43E3-A59B-08206400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38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Heading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7">
            <a:extLst>
              <a:ext uri="{FF2B5EF4-FFF2-40B4-BE49-F238E27FC236}">
                <a16:creationId xmlns:a16="http://schemas.microsoft.com/office/drawing/2014/main" id="{563AAE2E-29EF-43C3-A6F8-CF7737B77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40080"/>
            <a:ext cx="10067544" cy="53873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INSERT CUSTOM Slide HEADING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3B57B68-3CA1-4B9E-A09E-019CEB239B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4038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DB747DE-0C76-4C9F-81B5-9D915F29E3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4038" y="2819400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C6932C-590E-4402-A71E-DCFDF7D7ED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242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74B908B-BEAB-47EB-B898-59E3FD4DF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0366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20B8BE0-7401-4C4C-9840-AA05D1C9A3A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52445" y="1562099"/>
            <a:ext cx="3200400" cy="1114425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 Here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2FACC96-5FFF-48CE-8A1F-F13491496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2445" y="2819399"/>
            <a:ext cx="3200400" cy="337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/>
            </a:lvl3pPr>
            <a:lvl4pPr marL="822960" indent="0">
              <a:buNone/>
              <a:defRPr/>
            </a:lvl4pPr>
          </a:lstStyle>
          <a:p>
            <a:pPr lvl="0"/>
            <a:r>
              <a:rPr lang="en-US" dirty="0"/>
              <a:t>First level.</a:t>
            </a:r>
          </a:p>
          <a:p>
            <a:pPr lvl="1"/>
            <a:r>
              <a:rPr lang="en-US" dirty="0"/>
              <a:t>Second level.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5504C5-4372-4064-A319-DC7718F7C9B3}"/>
              </a:ext>
            </a:extLst>
          </p:cNvPr>
          <p:cNvCxnSpPr>
            <a:cxnSpLocks/>
          </p:cNvCxnSpPr>
          <p:nvPr userDrawn="1"/>
        </p:nvCxnSpPr>
        <p:spPr>
          <a:xfrm>
            <a:off x="4188840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0C3B15-BE29-41D1-9481-542488DD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698044" y="1827975"/>
            <a:ext cx="0" cy="4361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98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CA1D-E2EC-4A7C-8956-7A8B05A55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4FD76-9166-4671-B669-E5335527F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13037-346E-461E-9F2D-1512F6D5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0949-5A01-476E-892B-C34D9570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1D053-9A04-472D-B5B2-EB2D9E26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73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A0BC-0027-40CD-8BE4-54567659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394FD-F434-4255-A9C1-80D24E12B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31A74-E819-416C-93B7-2427EB31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12874-2D49-429A-9915-87127554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8C4FF-CB1C-49DF-8199-316B3F42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47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CD49-5E7F-4798-9235-1B640BF0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6FF7D-77A4-4714-A389-BCE60D5A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7567A-03E0-48C2-A8E7-1E48BE62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C9336-E9B4-4BFB-96E4-D0ED145B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023D3-1C1F-4224-8688-87E3A2C9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46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7F27-E6FA-4FCD-9F57-4199DCCF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DA4A4-A1FF-4A68-B5CD-8F93C4076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1BF56-3FE2-4AD3-B90A-F438597A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FE864-4C57-4656-998D-8C21CFDE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B2EE4-5ED0-48F0-9347-2E89C599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E8397-133D-43E3-A59B-08206400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30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0438-61D6-4177-AAF5-466923A8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3C2CA-B425-4E72-A8F9-25C8F784D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AC6D-D58F-4D34-BB29-CD0A810F1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09E91-2973-4001-AC9A-1C548F224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08328-02D8-4BDD-B6F7-74195C90D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ADB78-892E-47F9-A9A3-E22152C0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27B4C-C354-4141-B712-0C5AB14D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1E286-3667-4C38-9747-FD43BFB4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21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8A94-DDEE-49AA-9556-FF2DE1C7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D10D4-3259-44C9-8D97-1DDF710A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8392E-B109-4EC0-B4DF-8B6FEFD9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5469B-8A8C-4CF9-8E2A-2F992FA8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71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EDF72-F9C9-4AB4-B0F8-311B5874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AD2CF-4916-46C3-8B4B-2FB5BE91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6502A-C560-4F34-A055-0837E555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8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B4FA-A29B-40EE-A682-28055475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8188-2EE4-42AB-81C0-54CA0A4F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E7B62-8A9E-41EA-87E1-43267629D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40F31-D57B-4A53-8795-242440AB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5EB47-A25F-4170-8740-9A2B1011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A7CA1-E9F4-4D65-940F-396EA3C7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8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4787-5E9C-46BA-8196-66935500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23C58-5921-4DE6-A830-BE0211B2B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91065-9EC3-4863-9DFB-B61C895E8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06EEB-8CAA-444D-949C-185626E7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AD9A2-A319-4DAE-AE1D-CF7C2A71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66AC7-7405-4565-A86C-7B4A710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2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0438-61D6-4177-AAF5-466923A8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3C2CA-B425-4E72-A8F9-25C8F784D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AC6D-D58F-4D34-BB29-CD0A810F1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09E91-2973-4001-AC9A-1C548F224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08328-02D8-4BDD-B6F7-74195C90D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ADB78-892E-47F9-A9A3-E22152C0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AF3E-D80F-40E2-B766-0EE230FACEB5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27B4C-C354-4141-B712-0C5AB14D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1E286-3667-4C38-9747-FD43BFB4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40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0D34-7390-4CEB-8547-5B81F61E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9027C-47AB-4F4C-9856-FC557C0C2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B395-EF6F-455D-9CE5-2EE5AADC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E39B5-E948-4AC1-BF52-AF428DEF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45A0-796B-4A10-9BE5-335086FB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30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5CE9D-8862-489B-A1A9-A47DAC4BB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8E919-C0A6-42C3-A8C6-582EAD60B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AF9AE-A383-4544-80F7-BEC28950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6212B-C8EB-421E-A4B7-756FC0B8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F796A-F87A-4DCE-9A90-FCDCE09A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6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8A94-DDEE-49AA-9556-FF2DE1C7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D10D4-3259-44C9-8D97-1DDF710A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E6C4-EF0B-4C8C-9990-D4FC794C5D5E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8392E-B109-4EC0-B4DF-8B6FEFD9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5469B-8A8C-4CF9-8E2A-2F992FA8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6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EDF72-F9C9-4AB4-B0F8-311B5874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EC79-966D-4A81-98D2-5F73FC4EEAE4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AD2CF-4916-46C3-8B4B-2FB5BE91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6502A-C560-4F34-A055-0837E555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1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B4FA-A29B-40EE-A682-28055475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78188-2EE4-42AB-81C0-54CA0A4F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E7B62-8A9E-41EA-87E1-43267629D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40F31-D57B-4A53-8795-242440AB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0F4F-1913-41C9-BBB6-B4BB3ECC39C8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5EB47-A25F-4170-8740-9A2B1011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A7CA1-E9F4-4D65-940F-396EA3C7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1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4787-5E9C-46BA-8196-66935500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23C58-5921-4DE6-A830-BE0211B2B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91065-9EC3-4863-9DFB-B61C895E8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06EEB-8CAA-444D-949C-185626E7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3608-1680-4017-8C19-2061FEB557CE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AD9A2-A319-4DAE-AE1D-CF7C2A71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66AC7-7405-4565-A86C-7B4A7105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4EAE54-3E2D-47F0-8CED-BD431816F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B2B06-2953-4718-969A-B3EBD2B2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138B-23E9-4525-8E1B-83978DE6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3B2F6-908A-48D1-80AF-05F105A55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1EFF-93DF-4FDF-AB75-B83BD05D4082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26FA8-0F24-4DE8-9DCA-7C8E1B7FF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6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AA42-4AA6-441E-84E1-9597F574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1E4B1-0CAE-48DB-B64A-2FA523946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DD148-3214-408F-98E2-5AE01362A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8BF3-7066-4EA7-B91F-BA390A57AF50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2DF9-502F-4477-9E6B-204BBDF28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94524-F673-48E2-9533-1E3B6985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6C91-7E01-4BCA-993B-6C7F3DE97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4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5BEAC9-257B-4A1C-9093-2EB5ADBDC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1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AB994E-DF82-413A-B165-72944A90F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847" y="264211"/>
            <a:ext cx="750480" cy="75048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001B7A3-4C35-4C12-A920-5C9ACDE9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53751" y="6344364"/>
            <a:ext cx="3581561" cy="378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 spc="0">
                <a:solidFill>
                  <a:srgbClr val="C5E0B4"/>
                </a:solidFill>
                <a:latin typeface="Fira Sans Extra Condensed Mediu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 E N V E R G O V . O R G / A U D I T O 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49048B2-41D7-4D77-8E39-732A8E7AC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478679" y="6391236"/>
            <a:ext cx="4543990" cy="3312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 spc="0">
                <a:solidFill>
                  <a:srgbClr val="C5E0B4"/>
                </a:solidFill>
                <a:latin typeface="Fira Sans Extra Condensed Mediu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 I M O T H Y  M .  O ’ B R I E N ,  C P A ,  A U D I </a:t>
            </a:r>
            <a:r>
              <a:rPr 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 O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 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9DB2930-23A9-4443-929C-8A3C0F0745E1}"/>
              </a:ext>
            </a:extLst>
          </p:cNvPr>
          <p:cNvSpPr txBox="1">
            <a:spLocks/>
          </p:cNvSpPr>
          <p:nvPr userDrawn="1"/>
        </p:nvSpPr>
        <p:spPr>
          <a:xfrm>
            <a:off x="43948" y="-12033"/>
            <a:ext cx="548640" cy="4114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FD6858D-A743-40D7-B772-55DF9EBB3630}" type="slidenum">
              <a:rPr lang="en-US" sz="1600" b="0" smtClean="0">
                <a:solidFill>
                  <a:schemeClr val="bg1"/>
                </a:solidFill>
                <a:latin typeface="Fira Sans" panose="020B0503050000020004" pitchFamily="34" charset="0"/>
              </a:rPr>
              <a:t>‹#›</a:t>
            </a:fld>
            <a:endParaRPr lang="en-US" sz="1500" b="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402A6-D332-426C-AA5B-F6364629A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459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5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300" baseline="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tx1">
            <a:lumMod val="65000"/>
            <a:lumOff val="35000"/>
          </a:schemeClr>
        </a:buClr>
        <a:buSzPct val="85000"/>
        <a:buFont typeface="Wingdings" panose="05000000000000000000" pitchFamily="2" charset="2"/>
        <a:buNone/>
        <a:defRPr sz="2800" kern="1200" cap="all" spc="6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779FAB5-0B3B-44D3-AD11-FC9BAF829C6F}"/>
              </a:ext>
            </a:extLst>
          </p:cNvPr>
          <p:cNvSpPr txBox="1">
            <a:spLocks/>
          </p:cNvSpPr>
          <p:nvPr userDrawn="1"/>
        </p:nvSpPr>
        <p:spPr>
          <a:xfrm>
            <a:off x="43948" y="-12033"/>
            <a:ext cx="548640" cy="4114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FD6858D-A743-40D7-B772-55DF9EBB3630}" type="slidenum">
              <a:rPr lang="en-US" sz="1600" b="0" smtClean="0">
                <a:solidFill>
                  <a:schemeClr val="bg1">
                    <a:lumMod val="50000"/>
                  </a:schemeClr>
                </a:solidFill>
                <a:latin typeface="Fira Sans" panose="020B0503050000020004" pitchFamily="34" charset="0"/>
              </a:rPr>
              <a:t>‹#›</a:t>
            </a:fld>
            <a:endParaRPr lang="en-US" sz="1500" b="0" dirty="0">
              <a:solidFill>
                <a:schemeClr val="bg1">
                  <a:lumMod val="50000"/>
                </a:schemeClr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AB600AD-284B-4361-A3D5-2424C065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3868"/>
            <a:ext cx="10094976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Headline for large graphic, 32pt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6BD65-7DCF-47B4-9828-79AF0DC42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EFFF84-8FF8-4EAA-B18A-DFAD7D4A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847" y="264211"/>
            <a:ext cx="750480" cy="7504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2BA3A1-726C-4BB5-A7F3-98E283E8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478679" y="6391236"/>
            <a:ext cx="4543990" cy="3312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 spc="0">
                <a:solidFill>
                  <a:srgbClr val="C5E0B4"/>
                </a:solidFill>
                <a:latin typeface="Fira Sans Extra Condensed Mediu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 I M O T H Y  M .  O ’ B R I E N ,  C P A ,  A U D I </a:t>
            </a:r>
            <a:r>
              <a:rPr 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 O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FA0498-7B15-416E-B069-E5F5F225F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53751" y="6344364"/>
            <a:ext cx="3581561" cy="378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 spc="0">
                <a:solidFill>
                  <a:srgbClr val="C5E0B4"/>
                </a:solidFill>
                <a:latin typeface="Fira Sans Extra Condensed Mediu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 E N V E R G O V . O R G / A U D I T O R</a:t>
            </a:r>
          </a:p>
        </p:txBody>
      </p:sp>
    </p:spTree>
    <p:extLst>
      <p:ext uri="{BB962C8B-B14F-4D97-AF65-F5344CB8AC3E}">
        <p14:creationId xmlns:p14="http://schemas.microsoft.com/office/powerpoint/2010/main" val="197864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i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4000" i="1" kern="1200" dirty="0" smtClean="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cap="all" baseline="0" dirty="0" smtClean="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0C8AA-432E-4854-8819-9BDD3A59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1278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62263-E8AE-4818-98BB-100DDE0BB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847" y="264211"/>
            <a:ext cx="750480" cy="75048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C2990A-A2C2-4B72-AD10-490353825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53751" y="6344364"/>
            <a:ext cx="3581561" cy="378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 spc="0">
                <a:solidFill>
                  <a:srgbClr val="C5E0B4"/>
                </a:solidFill>
                <a:latin typeface="Fira Sans Extra Condensed Mediu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 E N V E R G O V . O R G / A U D I T O 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132B53-6D42-481E-9849-7E837E845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478679" y="6391236"/>
            <a:ext cx="4543990" cy="3312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 spc="0">
                <a:solidFill>
                  <a:srgbClr val="C5E0B4"/>
                </a:solidFill>
                <a:latin typeface="Fira Sans Extra Condensed Mediu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 I M O T H Y  M .  O ’ B R I E N ,  C P A ,  A U D I </a:t>
            </a:r>
            <a:r>
              <a:rPr lang="en-US" sz="12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 O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8D3CD8-AB9B-4014-80C4-7E2E2D5C219B}"/>
              </a:ext>
            </a:extLst>
          </p:cNvPr>
          <p:cNvSpPr txBox="1">
            <a:spLocks/>
          </p:cNvSpPr>
          <p:nvPr userDrawn="1"/>
        </p:nvSpPr>
        <p:spPr>
          <a:xfrm>
            <a:off x="43948" y="-12033"/>
            <a:ext cx="548640" cy="4114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FD6858D-A743-40D7-B772-55DF9EBB3630}" type="slidenum">
              <a:rPr lang="en-US" sz="1600" b="0" smtClean="0">
                <a:solidFill>
                  <a:schemeClr val="bg1"/>
                </a:solidFill>
                <a:latin typeface="Fira Sans" panose="020B0503050000020004" pitchFamily="34" charset="0"/>
              </a:rPr>
              <a:t>‹#›</a:t>
            </a:fld>
            <a:endParaRPr lang="en-US" sz="1500" b="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452C2-8019-4274-9177-C806B144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04672"/>
            <a:ext cx="10515600" cy="722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402A6-D332-426C-AA5B-F6364629A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04" y="2679192"/>
            <a:ext cx="10515600" cy="3511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787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300" baseline="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rgbClr val="595959"/>
        </a:buClr>
        <a:buSzPct val="8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1800"/>
        </a:spcAft>
        <a:buClr>
          <a:srgbClr val="A6A6A6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1800"/>
        </a:spcAft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408176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18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8B2B06-2953-4718-969A-B3EBD2B2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138B-23E9-4525-8E1B-83978DE6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3B2F6-908A-48D1-80AF-05F105A55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7AE6-E069-4B23-896E-962AA84460E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26FA8-0F24-4DE8-9DCA-7C8E1B7FF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9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DenverAuditorOBrien" TargetMode="External"/><Relationship Id="rId5" Type="http://schemas.openxmlformats.org/officeDocument/2006/relationships/hyperlink" Target="mailto:auditor@denvergov.org" TargetMode="External"/><Relationship Id="rId4" Type="http://schemas.openxmlformats.org/officeDocument/2006/relationships/hyperlink" Target="https://denverauditor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9EA484-D6C5-4159-8B0A-DF3FD11D54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6600E64-C27F-4A05-B39F-40374BB1C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9B958-E180-435F-8427-DCA7C9B69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281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248A82-72AD-4C4E-997D-016C453348DB}"/>
              </a:ext>
            </a:extLst>
          </p:cNvPr>
          <p:cNvSpPr/>
          <p:nvPr/>
        </p:nvSpPr>
        <p:spPr>
          <a:xfrm>
            <a:off x="552447" y="533401"/>
            <a:ext cx="11125200" cy="5791199"/>
          </a:xfrm>
          <a:prstGeom prst="rect">
            <a:avLst/>
          </a:prstGeom>
          <a:solidFill>
            <a:srgbClr val="01354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B54E4E2-2453-4F28-8ABA-E5884FAEE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337" y="1119396"/>
            <a:ext cx="9782063" cy="4537463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F30BDECD-2E65-4C56-B6E8-49C3DE467268}"/>
              </a:ext>
            </a:extLst>
          </p:cNvPr>
          <p:cNvSpPr txBox="1">
            <a:spLocks/>
          </p:cNvSpPr>
          <p:nvPr/>
        </p:nvSpPr>
        <p:spPr>
          <a:xfrm>
            <a:off x="7358049" y="1860456"/>
            <a:ext cx="4242292" cy="791093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Denver Auditor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Timothy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 M. O’Brien, CPA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Georgia" panose="02040502050405020303" pitchFamily="18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7693C1C-608A-4739-BEB7-CDE89E0C2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402" b="13624"/>
          <a:stretch/>
        </p:blipFill>
        <p:spPr>
          <a:xfrm>
            <a:off x="3662067" y="4303644"/>
            <a:ext cx="1575855" cy="157957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17A75D2-37C0-4F6F-B2A2-6E3A72386A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812" y="4347704"/>
            <a:ext cx="1575855" cy="15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C5A60-4A76-4330-9D48-29B2BF65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854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E7B4C-36AF-408F-B938-6A058411C1AC}"/>
              </a:ext>
            </a:extLst>
          </p:cNvPr>
          <p:cNvSpPr/>
          <p:nvPr/>
        </p:nvSpPr>
        <p:spPr>
          <a:xfrm>
            <a:off x="383177" y="1615279"/>
            <a:ext cx="11425646" cy="466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004BB3-0D53-47E4-8008-4327946750F0}"/>
              </a:ext>
            </a:extLst>
          </p:cNvPr>
          <p:cNvSpPr txBox="1">
            <a:spLocks/>
          </p:cNvSpPr>
          <p:nvPr/>
        </p:nvSpPr>
        <p:spPr>
          <a:xfrm>
            <a:off x="1014413" y="1199557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pc="300" dirty="0">
                <a:solidFill>
                  <a:schemeClr val="bg1"/>
                </a:solidFill>
                <a:latin typeface="Tw Cen MT" panose="020B0602020104020603" pitchFamily="34" charset="0"/>
              </a:rPr>
              <a:t>2017 ACTUALS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1C8-FFF7-414D-893C-5B36F47576F4}"/>
              </a:ext>
            </a:extLst>
          </p:cNvPr>
          <p:cNvSpPr/>
          <p:nvPr/>
        </p:nvSpPr>
        <p:spPr>
          <a:xfrm>
            <a:off x="383177" y="436231"/>
            <a:ext cx="11425646" cy="1179048"/>
          </a:xfrm>
          <a:prstGeom prst="rect">
            <a:avLst/>
          </a:prstGeom>
          <a:solidFill>
            <a:srgbClr val="013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AE22DE-589B-4EEA-A867-21F4C1D8B1D9}"/>
              </a:ext>
            </a:extLst>
          </p:cNvPr>
          <p:cNvSpPr txBox="1">
            <a:spLocks/>
          </p:cNvSpPr>
          <p:nvPr/>
        </p:nvSpPr>
        <p:spPr>
          <a:xfrm>
            <a:off x="839788" y="464516"/>
            <a:ext cx="10515600" cy="115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ISSUES FOUND BY AUDITORS</a:t>
            </a:r>
            <a:endParaRPr lang="en-US" sz="2400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8AB1E2-C792-4C7D-A227-0BAF9E99131E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24FD98-449F-45C9-A54D-FCDEBA08DC5E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009DF7F-148D-4B81-8492-CAC7CEF2B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1E23EF-8B1D-735F-BA88-B351B1793E74}"/>
              </a:ext>
            </a:extLst>
          </p:cNvPr>
          <p:cNvSpPr txBox="1">
            <a:spLocks/>
          </p:cNvSpPr>
          <p:nvPr/>
        </p:nvSpPr>
        <p:spPr>
          <a:xfrm>
            <a:off x="253210" y="7676614"/>
            <a:ext cx="10917238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Source: Created by Auditor’s Office staff using information from the Colorado Coalition for the Homeless, Denver Department of Housing Stability, and the U.S. Department of Housing and Urban Development.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55EB3D2-A9BB-F4DD-0111-E1F767A176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540" y="1886832"/>
            <a:ext cx="5567748" cy="3726027"/>
          </a:xfrm>
          <a:prstGeom prst="rect">
            <a:avLst/>
          </a:prstGeom>
        </p:spPr>
      </p:pic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EE96C0F7-5E80-68E0-0F1B-91C4B2D9F9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46" y="1886832"/>
            <a:ext cx="5583854" cy="373680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F046FC-B3C2-5B22-B77B-35B41033CEC0}"/>
              </a:ext>
            </a:extLst>
          </p:cNvPr>
          <p:cNvSpPr txBox="1">
            <a:spLocks/>
          </p:cNvSpPr>
          <p:nvPr/>
        </p:nvSpPr>
        <p:spPr>
          <a:xfrm>
            <a:off x="-1019174" y="6393484"/>
            <a:ext cx="7416464" cy="368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1400" dirty="0">
                <a:solidFill>
                  <a:schemeClr val="bg1"/>
                </a:solidFill>
                <a:latin typeface="Fira Sans" panose="020B0503050000020004" pitchFamily="34" charset="0"/>
              </a:rPr>
              <a:t>Source: Photos by Auditor’s Office Staff of unsecured doors and fire safety risks.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FB06EB-6873-B3ED-63D8-5B60DC21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3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C5A60-4A76-4330-9D48-29B2BF65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854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E7B4C-36AF-408F-B938-6A058411C1AC}"/>
              </a:ext>
            </a:extLst>
          </p:cNvPr>
          <p:cNvSpPr/>
          <p:nvPr/>
        </p:nvSpPr>
        <p:spPr>
          <a:xfrm>
            <a:off x="383177" y="1615279"/>
            <a:ext cx="11425646" cy="466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004BB3-0D53-47E4-8008-4327946750F0}"/>
              </a:ext>
            </a:extLst>
          </p:cNvPr>
          <p:cNvSpPr txBox="1">
            <a:spLocks/>
          </p:cNvSpPr>
          <p:nvPr/>
        </p:nvSpPr>
        <p:spPr>
          <a:xfrm>
            <a:off x="1014413" y="1199557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pc="300" dirty="0">
                <a:solidFill>
                  <a:schemeClr val="bg1"/>
                </a:solidFill>
                <a:latin typeface="Tw Cen MT" panose="020B0602020104020603" pitchFamily="34" charset="0"/>
              </a:rPr>
              <a:t>2017 ACTUALS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1C8-FFF7-414D-893C-5B36F47576F4}"/>
              </a:ext>
            </a:extLst>
          </p:cNvPr>
          <p:cNvSpPr/>
          <p:nvPr/>
        </p:nvSpPr>
        <p:spPr>
          <a:xfrm>
            <a:off x="383177" y="436231"/>
            <a:ext cx="11425646" cy="1179048"/>
          </a:xfrm>
          <a:prstGeom prst="rect">
            <a:avLst/>
          </a:prstGeom>
          <a:solidFill>
            <a:srgbClr val="013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AE22DE-589B-4EEA-A867-21F4C1D8B1D9}"/>
              </a:ext>
            </a:extLst>
          </p:cNvPr>
          <p:cNvSpPr txBox="1">
            <a:spLocks/>
          </p:cNvSpPr>
          <p:nvPr/>
        </p:nvSpPr>
        <p:spPr>
          <a:xfrm>
            <a:off x="839788" y="464516"/>
            <a:ext cx="10515600" cy="115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ISSUES FOUND BY AUDITORS</a:t>
            </a:r>
            <a:endParaRPr lang="en-US" sz="2400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8AB1E2-C792-4C7D-A227-0BAF9E99131E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24FD98-449F-45C9-A54D-FCDEBA08DC5E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009DF7F-148D-4B81-8492-CAC7CEF2B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1E23EF-8B1D-735F-BA88-B351B1793E74}"/>
              </a:ext>
            </a:extLst>
          </p:cNvPr>
          <p:cNvSpPr txBox="1">
            <a:spLocks/>
          </p:cNvSpPr>
          <p:nvPr/>
        </p:nvSpPr>
        <p:spPr>
          <a:xfrm>
            <a:off x="253210" y="7676614"/>
            <a:ext cx="10917238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Source: Created by Auditor’s Office staff using information from the Colorado Coalition for the Homeless, Denver Department of Housing Stability, and the U.S. Department of Housing and Urban Development.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F046FC-B3C2-5B22-B77B-35B41033CEC0}"/>
              </a:ext>
            </a:extLst>
          </p:cNvPr>
          <p:cNvSpPr txBox="1">
            <a:spLocks/>
          </p:cNvSpPr>
          <p:nvPr/>
        </p:nvSpPr>
        <p:spPr>
          <a:xfrm>
            <a:off x="-1037393" y="6371751"/>
            <a:ext cx="6630325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1400" dirty="0">
                <a:solidFill>
                  <a:schemeClr val="bg1"/>
                </a:solidFill>
                <a:latin typeface="Fira Sans" panose="020B0503050000020004" pitchFamily="34" charset="0"/>
              </a:rPr>
              <a:t>Source: Photos by Auditor’s Office Staff of tampered doors and broken windows..</a:t>
            </a:r>
          </a:p>
        </p:txBody>
      </p:sp>
      <p:pic>
        <p:nvPicPr>
          <p:cNvPr id="10" name="Picture 9" descr="A picture containing building, cement&#10;&#10;Description automatically generated">
            <a:extLst>
              <a:ext uri="{FF2B5EF4-FFF2-40B4-BE49-F238E27FC236}">
                <a16:creationId xmlns:a16="http://schemas.microsoft.com/office/drawing/2014/main" id="{C94BBC1C-8207-282B-F778-C13438774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17" y="2051510"/>
            <a:ext cx="5601283" cy="3748468"/>
          </a:xfrm>
          <a:prstGeom prst="rect">
            <a:avLst/>
          </a:prstGeom>
        </p:spPr>
      </p:pic>
      <p:pic>
        <p:nvPicPr>
          <p:cNvPr id="16" name="Picture 15" descr="A picture containing outdoor, curb&#10;&#10;Description automatically generated">
            <a:extLst>
              <a:ext uri="{FF2B5EF4-FFF2-40B4-BE49-F238E27FC236}">
                <a16:creationId xmlns:a16="http://schemas.microsoft.com/office/drawing/2014/main" id="{EDBDF373-1D46-FE41-5A47-68C89F3063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833" y="2059006"/>
            <a:ext cx="5601283" cy="37484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242EF-B2A1-2BA8-AA40-5B81AFC2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C5A60-4A76-4330-9D48-29B2BF65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854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E7B4C-36AF-408F-B938-6A058411C1AC}"/>
              </a:ext>
            </a:extLst>
          </p:cNvPr>
          <p:cNvSpPr/>
          <p:nvPr/>
        </p:nvSpPr>
        <p:spPr>
          <a:xfrm>
            <a:off x="383177" y="1615279"/>
            <a:ext cx="11425646" cy="466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004BB3-0D53-47E4-8008-4327946750F0}"/>
              </a:ext>
            </a:extLst>
          </p:cNvPr>
          <p:cNvSpPr txBox="1">
            <a:spLocks/>
          </p:cNvSpPr>
          <p:nvPr/>
        </p:nvSpPr>
        <p:spPr>
          <a:xfrm>
            <a:off x="1014413" y="1199557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pc="300" dirty="0">
                <a:solidFill>
                  <a:schemeClr val="bg1"/>
                </a:solidFill>
                <a:latin typeface="Tw Cen MT" panose="020B0602020104020603" pitchFamily="34" charset="0"/>
              </a:rPr>
              <a:t>2017 ACTUALS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1C8-FFF7-414D-893C-5B36F47576F4}"/>
              </a:ext>
            </a:extLst>
          </p:cNvPr>
          <p:cNvSpPr/>
          <p:nvPr/>
        </p:nvSpPr>
        <p:spPr>
          <a:xfrm>
            <a:off x="383177" y="436231"/>
            <a:ext cx="11425646" cy="1179048"/>
          </a:xfrm>
          <a:prstGeom prst="rect">
            <a:avLst/>
          </a:prstGeom>
          <a:solidFill>
            <a:srgbClr val="013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AE22DE-589B-4EEA-A867-21F4C1D8B1D9}"/>
              </a:ext>
            </a:extLst>
          </p:cNvPr>
          <p:cNvSpPr txBox="1">
            <a:spLocks/>
          </p:cNvSpPr>
          <p:nvPr/>
        </p:nvSpPr>
        <p:spPr>
          <a:xfrm>
            <a:off x="839788" y="464516"/>
            <a:ext cx="10515600" cy="115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ISSUES FOUND BY AUDITORS</a:t>
            </a:r>
            <a:endParaRPr lang="en-US" sz="2400" dirty="0">
              <a:solidFill>
                <a:schemeClr val="bg2"/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8AB1E2-C792-4C7D-A227-0BAF9E99131E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24FD98-449F-45C9-A54D-FCDEBA08DC5E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009DF7F-148D-4B81-8492-CAC7CEF2B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1E23EF-8B1D-735F-BA88-B351B1793E74}"/>
              </a:ext>
            </a:extLst>
          </p:cNvPr>
          <p:cNvSpPr txBox="1">
            <a:spLocks/>
          </p:cNvSpPr>
          <p:nvPr/>
        </p:nvSpPr>
        <p:spPr>
          <a:xfrm>
            <a:off x="253210" y="7676614"/>
            <a:ext cx="10917238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/>
              <a:t>Source: Created by Auditor’s Office staff using information from the Colorado Coalition for the Homeless, Denver Department of Housing Stability, and the U.S. Department of Housing and Urban Development.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F046FC-B3C2-5B22-B77B-35B41033CEC0}"/>
              </a:ext>
            </a:extLst>
          </p:cNvPr>
          <p:cNvSpPr txBox="1">
            <a:spLocks/>
          </p:cNvSpPr>
          <p:nvPr/>
        </p:nvSpPr>
        <p:spPr>
          <a:xfrm>
            <a:off x="-1028700" y="6367411"/>
            <a:ext cx="7046823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1400" dirty="0">
                <a:solidFill>
                  <a:schemeClr val="bg1"/>
                </a:solidFill>
                <a:latin typeface="Fira Sans" panose="020B0503050000020004" pitchFamily="34" charset="0"/>
              </a:rPr>
              <a:t>Source: Photos by Auditor’s Office Staff of damaged and cracked exterior walls.</a:t>
            </a:r>
          </a:p>
        </p:txBody>
      </p:sp>
      <p:pic>
        <p:nvPicPr>
          <p:cNvPr id="17" name="Picture 16" descr="A picture containing building, stone, building material&#10;&#10;Description automatically generated">
            <a:extLst>
              <a:ext uri="{FF2B5EF4-FFF2-40B4-BE49-F238E27FC236}">
                <a16:creationId xmlns:a16="http://schemas.microsoft.com/office/drawing/2014/main" id="{65B792AB-0683-0104-8D06-E287E31A04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144" y="1720147"/>
            <a:ext cx="6596856" cy="44147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008C2-96F5-22E8-5724-E47ED451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8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80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Income verification.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342900" lvl="1" indent="-342900">
              <a:spcBef>
                <a:spcPts val="1800"/>
              </a:spcBef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Annual requirement to provide number of residents in units and incomes.</a:t>
            </a:r>
          </a:p>
          <a:p>
            <a:pPr marL="342900" lvl="1" indent="-342900">
              <a:spcBef>
                <a:spcPts val="18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Staff capacity and processes for independent 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n-site and virtual audits.</a:t>
            </a:r>
          </a:p>
          <a:p>
            <a:pPr marL="342900" lvl="1" indent="-342900">
              <a:spcBef>
                <a:spcPts val="18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Risk with reliance upon information submitted by property managers.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lvl="1" indent="0">
              <a:spcBef>
                <a:spcPts val="1800"/>
              </a:spcBef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Units may not be available for people who need them.</a:t>
            </a:r>
          </a:p>
          <a:p>
            <a:pPr marL="0" indent="0">
              <a:spcBef>
                <a:spcPts val="1800"/>
              </a:spcBef>
              <a:buNone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7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12712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53CCE8-682B-0F6E-5187-FD9ECACFABF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CONSIDERING THE ISSUES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6215C5-4404-3078-EDAB-37519EC2810C}"/>
              </a:ext>
            </a:extLst>
          </p:cNvPr>
          <p:cNvSpPr/>
          <p:nvPr/>
        </p:nvSpPr>
        <p:spPr>
          <a:xfrm>
            <a:off x="619435" y="5918012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B1AA0-DCC2-723E-D898-38A3561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4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-9236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picture containing website&#10;&#10;Description automatically generated">
            <a:extLst>
              <a:ext uri="{FF2B5EF4-FFF2-40B4-BE49-F238E27FC236}">
                <a16:creationId xmlns:a16="http://schemas.microsoft.com/office/drawing/2014/main" id="{2BD400A2-CF56-9875-19A3-2AFFDEC9AF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442" y="-9236"/>
            <a:ext cx="5299364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>
                <a:solidFill>
                  <a:prstClr val="white"/>
                </a:solidFill>
                <a:latin typeface="Fira Sans" panose="020B0503050000020004" pitchFamily="34" charset="0"/>
              </a:rPr>
              <a:t>CONSIDERING THE ISSUES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Encampment response.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Equity in services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 provided; including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communication from city agencies. 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Equity in city processes.</a:t>
            </a: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Compliance with laws, rules and regulations, and settlement agreements.</a:t>
            </a: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Support services, such as storage of personal items.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18436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8FDCFCA-7859-C799-9BDC-DB7C9872DA28}"/>
              </a:ext>
            </a:extLst>
          </p:cNvPr>
          <p:cNvSpPr/>
          <p:nvPr/>
        </p:nvSpPr>
        <p:spPr>
          <a:xfrm>
            <a:off x="619434" y="4049619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F2AEF8-1D7B-8D10-2D23-75DEC0C23A88}"/>
              </a:ext>
            </a:extLst>
          </p:cNvPr>
          <p:cNvSpPr/>
          <p:nvPr/>
        </p:nvSpPr>
        <p:spPr>
          <a:xfrm>
            <a:off x="619434" y="530379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C31E1-6CA0-4868-CE9B-692FAC52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C5A60-4A76-4330-9D48-29B2BF65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854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E7B4C-36AF-408F-B938-6A058411C1AC}"/>
              </a:ext>
            </a:extLst>
          </p:cNvPr>
          <p:cNvSpPr/>
          <p:nvPr/>
        </p:nvSpPr>
        <p:spPr>
          <a:xfrm>
            <a:off x="383177" y="1615279"/>
            <a:ext cx="11425646" cy="466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1" spc="300" dirty="0">
                <a:solidFill>
                  <a:prstClr val="white"/>
                </a:solidFill>
                <a:latin typeface="Tw Cen MT" panose="020B0602020104020603" pitchFamily="34" charset="0"/>
              </a:rPr>
              <a:t>HOMELESSNESS SERVICES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004BB3-0D53-47E4-8008-4327946750F0}"/>
              </a:ext>
            </a:extLst>
          </p:cNvPr>
          <p:cNvSpPr txBox="1">
            <a:spLocks/>
          </p:cNvSpPr>
          <p:nvPr/>
        </p:nvSpPr>
        <p:spPr>
          <a:xfrm>
            <a:off x="1014413" y="1199557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pc="300" dirty="0">
                <a:solidFill>
                  <a:schemeClr val="bg1"/>
                </a:solidFill>
                <a:latin typeface="Tw Cen MT" panose="020B0602020104020603" pitchFamily="34" charset="0"/>
              </a:rPr>
              <a:t>2017 ACTUALS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1C8-FFF7-414D-893C-5B36F47576F4}"/>
              </a:ext>
            </a:extLst>
          </p:cNvPr>
          <p:cNvSpPr/>
          <p:nvPr/>
        </p:nvSpPr>
        <p:spPr>
          <a:xfrm>
            <a:off x="383177" y="436231"/>
            <a:ext cx="11425646" cy="1179048"/>
          </a:xfrm>
          <a:prstGeom prst="rect">
            <a:avLst/>
          </a:prstGeom>
          <a:solidFill>
            <a:srgbClr val="013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AE22DE-589B-4EEA-A867-21F4C1D8B1D9}"/>
              </a:ext>
            </a:extLst>
          </p:cNvPr>
          <p:cNvSpPr txBox="1">
            <a:spLocks/>
          </p:cNvSpPr>
          <p:nvPr/>
        </p:nvSpPr>
        <p:spPr>
          <a:xfrm>
            <a:off x="839788" y="464516"/>
            <a:ext cx="10515600" cy="115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ENCAMPMENT LOCATION DATA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8AB1E2-C792-4C7D-A227-0BAF9E99131E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Tw Cen MT" panose="020B0602020104020603" pitchFamily="34" charset="0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24FD98-449F-45C9-A54D-FCDEBA08DC5E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009DF7F-148D-4B81-8492-CAC7CEF2B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1E23EF-8B1D-735F-BA88-B351B1793E74}"/>
              </a:ext>
            </a:extLst>
          </p:cNvPr>
          <p:cNvSpPr txBox="1">
            <a:spLocks/>
          </p:cNvSpPr>
          <p:nvPr/>
        </p:nvSpPr>
        <p:spPr>
          <a:xfrm>
            <a:off x="253210" y="7676614"/>
            <a:ext cx="10917238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F046FC-B3C2-5B22-B77B-35B41033CEC0}"/>
              </a:ext>
            </a:extLst>
          </p:cNvPr>
          <p:cNvSpPr txBox="1">
            <a:spLocks/>
          </p:cNvSpPr>
          <p:nvPr/>
        </p:nvSpPr>
        <p:spPr>
          <a:xfrm>
            <a:off x="-910568" y="6367411"/>
            <a:ext cx="6928691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1400" dirty="0">
                <a:solidFill>
                  <a:schemeClr val="bg1"/>
                </a:solidFill>
                <a:latin typeface="Fira Sans" panose="020B0503050000020004" pitchFamily="34" charset="0"/>
              </a:rPr>
              <a:t>Source: Auditor’s Office analysis of data from the Mayor’s Office.</a:t>
            </a:r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0FF06CB1-3709-4925-EA7F-B8C901E12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77221"/>
              </p:ext>
            </p:extLst>
          </p:nvPr>
        </p:nvGraphicFramePr>
        <p:xfrm>
          <a:off x="1400175" y="1952625"/>
          <a:ext cx="9448800" cy="3570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213">
                  <a:extLst>
                    <a:ext uri="{9D8B030D-6E8A-4147-A177-3AD203B41FA5}">
                      <a16:colId xmlns:a16="http://schemas.microsoft.com/office/drawing/2014/main" val="2573661076"/>
                    </a:ext>
                  </a:extLst>
                </a:gridCol>
                <a:gridCol w="1572808">
                  <a:extLst>
                    <a:ext uri="{9D8B030D-6E8A-4147-A177-3AD203B41FA5}">
                      <a16:colId xmlns:a16="http://schemas.microsoft.com/office/drawing/2014/main" val="1039044665"/>
                    </a:ext>
                  </a:extLst>
                </a:gridCol>
                <a:gridCol w="1913556">
                  <a:extLst>
                    <a:ext uri="{9D8B030D-6E8A-4147-A177-3AD203B41FA5}">
                      <a16:colId xmlns:a16="http://schemas.microsoft.com/office/drawing/2014/main" val="1962506815"/>
                    </a:ext>
                  </a:extLst>
                </a:gridCol>
                <a:gridCol w="3271883">
                  <a:extLst>
                    <a:ext uri="{9D8B030D-6E8A-4147-A177-3AD203B41FA5}">
                      <a16:colId xmlns:a16="http://schemas.microsoft.com/office/drawing/2014/main" val="1920918232"/>
                    </a:ext>
                  </a:extLst>
                </a:gridCol>
                <a:gridCol w="2171340">
                  <a:extLst>
                    <a:ext uri="{9D8B030D-6E8A-4147-A177-3AD203B41FA5}">
                      <a16:colId xmlns:a16="http://schemas.microsoft.com/office/drawing/2014/main" val="1498852058"/>
                    </a:ext>
                  </a:extLst>
                </a:gridCol>
              </a:tblGrid>
              <a:tr h="53962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b="1" kern="1200" dirty="0">
                        <a:solidFill>
                          <a:schemeClr val="tx1"/>
                        </a:solidFill>
                        <a:latin typeface="Fira Sans" panose="020B05030500000200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D</a:t>
                      </a: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71886"/>
                  </a:ext>
                </a:extLst>
              </a:tr>
              <a:tr h="5933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Date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Posting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Cleanup Address 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Cleanup Conducted 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42127"/>
                  </a:ext>
                </a:extLst>
              </a:tr>
              <a:tr h="5942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 dirty="0">
                          <a:latin typeface="Fira Sans" panose="020B05030500000200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1/4/2022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11</a:t>
                      </a:r>
                      <a:r>
                        <a:rPr lang="en-US" sz="1600" b="0" u="none" strike="noStrike" baseline="30000" noProof="0" dirty="0"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 and Colfax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11</a:t>
                      </a:r>
                      <a:r>
                        <a:rPr lang="en-US" sz="1600" b="0" u="none" strike="noStrike" baseline="30000" noProof="0" dirty="0"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 and 12</a:t>
                      </a:r>
                      <a:r>
                        <a:rPr lang="en-US" sz="1600" b="0" u="none" strike="noStrike" baseline="30000" noProof="0" dirty="0"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 &amp; Colfax 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38825"/>
                  </a:ext>
                </a:extLst>
              </a:tr>
              <a:tr h="58418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 dirty="0">
                          <a:latin typeface="Fira Sans" panose="020B05030500000200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1/4/2022</a:t>
                      </a:r>
                      <a:endParaRPr lang="en-US" sz="1600" b="0" dirty="0"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City Park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17</a:t>
                      </a:r>
                      <a:r>
                        <a:rPr lang="en-US" sz="1600" b="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Park/18</a:t>
                      </a:r>
                      <a:r>
                        <a:rPr lang="en-US" sz="1600" b="0" u="none" strike="noStrike" baseline="30000" noProof="0" dirty="0"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Park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82237"/>
                  </a:ext>
                </a:extLst>
              </a:tr>
              <a:tr h="6647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 dirty="0">
                          <a:latin typeface="Fira Sans" panose="020B05030500000200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1/5/2022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7</a:t>
                      </a:r>
                      <a:r>
                        <a:rPr lang="en-US" sz="1600" b="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Emerson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  <a:r>
                        <a:rPr lang="en-US" sz="1600" b="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Logan/7</a:t>
                      </a:r>
                      <a:r>
                        <a:rPr lang="en-US" sz="1600" b="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Emerson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Cancelled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288409"/>
                  </a:ext>
                </a:extLst>
              </a:tr>
              <a:tr h="5942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 dirty="0">
                          <a:latin typeface="Fira Sans" panose="020B05030500000200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noProof="0" dirty="0">
                          <a:latin typeface="Fira Sans" panose="020B0503050000020004" pitchFamily="34" charset="0"/>
                        </a:rPr>
                        <a:t>1/5/2022</a:t>
                      </a:r>
                      <a:endParaRPr lang="en-US" sz="1600" b="0" dirty="0"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20</a:t>
                      </a:r>
                      <a:r>
                        <a:rPr lang="en-US" sz="1600" b="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Glenarm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16</a:t>
                      </a:r>
                      <a:r>
                        <a:rPr lang="en-US" sz="1600" b="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Glenarm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117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7598A-E718-A553-B5A0-49F547B4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5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C5A60-4A76-4330-9D48-29B2BF65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854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E7B4C-36AF-408F-B938-6A058411C1AC}"/>
              </a:ext>
            </a:extLst>
          </p:cNvPr>
          <p:cNvSpPr/>
          <p:nvPr/>
        </p:nvSpPr>
        <p:spPr>
          <a:xfrm>
            <a:off x="383177" y="1615279"/>
            <a:ext cx="11425646" cy="466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1" spc="300" dirty="0">
                <a:solidFill>
                  <a:prstClr val="white"/>
                </a:solidFill>
                <a:latin typeface="Tw Cen MT" panose="020B0602020104020603" pitchFamily="34" charset="0"/>
              </a:rPr>
              <a:t>HOMELESSNESS SERVICES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004BB3-0D53-47E4-8008-4327946750F0}"/>
              </a:ext>
            </a:extLst>
          </p:cNvPr>
          <p:cNvSpPr txBox="1">
            <a:spLocks/>
          </p:cNvSpPr>
          <p:nvPr/>
        </p:nvSpPr>
        <p:spPr>
          <a:xfrm>
            <a:off x="1014413" y="1199557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pc="300" dirty="0">
                <a:solidFill>
                  <a:schemeClr val="bg1"/>
                </a:solidFill>
                <a:latin typeface="Tw Cen MT" panose="020B0602020104020603" pitchFamily="34" charset="0"/>
              </a:rPr>
              <a:t>2017 ACTUALS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1C8-FFF7-414D-893C-5B36F47576F4}"/>
              </a:ext>
            </a:extLst>
          </p:cNvPr>
          <p:cNvSpPr/>
          <p:nvPr/>
        </p:nvSpPr>
        <p:spPr>
          <a:xfrm>
            <a:off x="383177" y="436231"/>
            <a:ext cx="11425646" cy="1179048"/>
          </a:xfrm>
          <a:prstGeom prst="rect">
            <a:avLst/>
          </a:prstGeom>
          <a:solidFill>
            <a:srgbClr val="013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AE22DE-589B-4EEA-A867-21F4C1D8B1D9}"/>
              </a:ext>
            </a:extLst>
          </p:cNvPr>
          <p:cNvSpPr txBox="1">
            <a:spLocks/>
          </p:cNvSpPr>
          <p:nvPr/>
        </p:nvSpPr>
        <p:spPr>
          <a:xfrm>
            <a:off x="839788" y="464516"/>
            <a:ext cx="10515600" cy="115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ENCAMPMENT LOCATION DATA, CONTINUED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8AB1E2-C792-4C7D-A227-0BAF9E99131E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Tw Cen MT" panose="020B0602020104020603" pitchFamily="34" charset="0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24FD98-449F-45C9-A54D-FCDEBA08DC5E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009DF7F-148D-4B81-8492-CAC7CEF2B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1E23EF-8B1D-735F-BA88-B351B1793E74}"/>
              </a:ext>
            </a:extLst>
          </p:cNvPr>
          <p:cNvSpPr txBox="1">
            <a:spLocks/>
          </p:cNvSpPr>
          <p:nvPr/>
        </p:nvSpPr>
        <p:spPr>
          <a:xfrm>
            <a:off x="253210" y="7676614"/>
            <a:ext cx="10917238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F046FC-B3C2-5B22-B77B-35B41033CEC0}"/>
              </a:ext>
            </a:extLst>
          </p:cNvPr>
          <p:cNvSpPr txBox="1">
            <a:spLocks/>
          </p:cNvSpPr>
          <p:nvPr/>
        </p:nvSpPr>
        <p:spPr>
          <a:xfrm>
            <a:off x="-910568" y="6367411"/>
            <a:ext cx="6928691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1400" dirty="0">
                <a:solidFill>
                  <a:schemeClr val="bg1"/>
                </a:solidFill>
                <a:latin typeface="Fira Sans" panose="020B0503050000020004" pitchFamily="34" charset="0"/>
              </a:rPr>
              <a:t>Source: Auditor’s Office analysis of data from the Mayor’s Office.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2E5FD3D-7E65-9930-D179-2F98C4260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84609"/>
              </p:ext>
            </p:extLst>
          </p:nvPr>
        </p:nvGraphicFramePr>
        <p:xfrm>
          <a:off x="1143000" y="1933575"/>
          <a:ext cx="9744075" cy="3635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05">
                  <a:extLst>
                    <a:ext uri="{9D8B030D-6E8A-4147-A177-3AD203B41FA5}">
                      <a16:colId xmlns:a16="http://schemas.microsoft.com/office/drawing/2014/main" val="2573661076"/>
                    </a:ext>
                  </a:extLst>
                </a:gridCol>
                <a:gridCol w="1141545">
                  <a:extLst>
                    <a:ext uri="{9D8B030D-6E8A-4147-A177-3AD203B41FA5}">
                      <a16:colId xmlns:a16="http://schemas.microsoft.com/office/drawing/2014/main" val="1039044665"/>
                    </a:ext>
                  </a:extLst>
                </a:gridCol>
                <a:gridCol w="1709400">
                  <a:extLst>
                    <a:ext uri="{9D8B030D-6E8A-4147-A177-3AD203B41FA5}">
                      <a16:colId xmlns:a16="http://schemas.microsoft.com/office/drawing/2014/main" val="1962506815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192091823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498852058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1621903040"/>
                    </a:ext>
                  </a:extLst>
                </a:gridCol>
              </a:tblGrid>
              <a:tr h="56901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 dirty="0"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D</a:t>
                      </a: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E</a:t>
                      </a:r>
                    </a:p>
                  </a:txBody>
                  <a:tcPr anchor="ctr">
                    <a:solidFill>
                      <a:srgbClr val="0989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771886"/>
                  </a:ext>
                </a:extLst>
              </a:tr>
              <a:tr h="63221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Date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Posting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Cleanup Address 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Cleanup Conducted 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dirty="0">
                          <a:latin typeface="Fira Sans" panose="020B0503050000020004" pitchFamily="34" charset="0"/>
                        </a:rPr>
                        <a:t>Latitude/Longitude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42127"/>
                  </a:ext>
                </a:extLst>
              </a:tr>
              <a:tr h="6085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 dirty="0">
                          <a:latin typeface="Fira Sans" panose="020B05030500000200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1/4/2022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11</a:t>
                      </a:r>
                      <a:r>
                        <a:rPr lang="en-US" sz="1600" u="none" strike="noStrike" baseline="30000" noProof="0" dirty="0"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 and Colfax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11th and 12</a:t>
                      </a:r>
                      <a:r>
                        <a:rPr lang="en-US" sz="1600" u="none" strike="noStrike" baseline="30000" noProof="0" dirty="0"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 &amp; Colfax 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39.752355074063004, </a:t>
                      </a:r>
                    </a:p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-104.98841972374275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38825"/>
                  </a:ext>
                </a:extLst>
              </a:tr>
              <a:tr h="6085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 dirty="0">
                          <a:latin typeface="Fira Sans" panose="020B05030500000200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1/4/2022</a:t>
                      </a:r>
                      <a:endParaRPr lang="en-US" sz="1600" dirty="0"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City Park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17</a:t>
                      </a:r>
                      <a:r>
                        <a:rPr lang="en-US" sz="160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Park/18 and Park 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39.754833891567415, </a:t>
                      </a:r>
                    </a:p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-104.97312117535854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82237"/>
                  </a:ext>
                </a:extLst>
              </a:tr>
              <a:tr h="6085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 dirty="0">
                          <a:latin typeface="Fira Sans" panose="020B05030500000200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1/5/2022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7</a:t>
                      </a:r>
                      <a:r>
                        <a:rPr lang="en-US" sz="160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Emerson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6</a:t>
                      </a:r>
                      <a:r>
                        <a:rPr lang="en-US" sz="160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Logan/7</a:t>
                      </a:r>
                      <a:r>
                        <a:rPr lang="en-US" sz="160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Emerson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Cancelled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39.754784398732205, </a:t>
                      </a:r>
                    </a:p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-104.95982540847518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288409"/>
                  </a:ext>
                </a:extLst>
              </a:tr>
              <a:tr h="60855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noProof="0" dirty="0">
                          <a:latin typeface="Fira Sans" panose="020B05030500000200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noProof="0" dirty="0">
                          <a:latin typeface="Fira Sans" panose="020B0503050000020004" pitchFamily="34" charset="0"/>
                        </a:rPr>
                        <a:t>1/5/2022</a:t>
                      </a:r>
                      <a:endParaRPr lang="en-US" sz="1600" dirty="0"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20</a:t>
                      </a:r>
                      <a:r>
                        <a:rPr lang="en-US" sz="160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Glenarm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16</a:t>
                      </a:r>
                      <a:r>
                        <a:rPr lang="en-US" sz="1600" u="none" strike="noStrike" baseline="30000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th</a:t>
                      </a: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 and Glenarm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39.73299180470635, </a:t>
                      </a:r>
                    </a:p>
                    <a:p>
                      <a:pPr lvl="0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  <a:latin typeface="Fira Sans" panose="020B0503050000020004" pitchFamily="34" charset="0"/>
                        </a:rPr>
                        <a:t>-104.97040252435491</a:t>
                      </a:r>
                    </a:p>
                  </a:txBody>
                  <a:tcPr anchor="ctr">
                    <a:solidFill>
                      <a:srgbClr val="DD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11707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0F848B-69F0-9984-0B5F-32477A6D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25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C5A60-4A76-4330-9D48-29B2BF65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854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E7B4C-36AF-408F-B938-6A058411C1AC}"/>
              </a:ext>
            </a:extLst>
          </p:cNvPr>
          <p:cNvSpPr/>
          <p:nvPr/>
        </p:nvSpPr>
        <p:spPr>
          <a:xfrm>
            <a:off x="363582" y="1615452"/>
            <a:ext cx="11425646" cy="466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b="1" spc="300" dirty="0">
                <a:solidFill>
                  <a:prstClr val="white"/>
                </a:solidFill>
                <a:latin typeface="Tw Cen MT" panose="020B0602020104020603" pitchFamily="34" charset="0"/>
              </a:rPr>
              <a:t>HOMELESSNESS SERVICES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004BB3-0D53-47E4-8008-4327946750F0}"/>
              </a:ext>
            </a:extLst>
          </p:cNvPr>
          <p:cNvSpPr txBox="1">
            <a:spLocks/>
          </p:cNvSpPr>
          <p:nvPr/>
        </p:nvSpPr>
        <p:spPr>
          <a:xfrm>
            <a:off x="1014413" y="1199557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pc="300" dirty="0">
                <a:solidFill>
                  <a:schemeClr val="bg1"/>
                </a:solidFill>
                <a:latin typeface="Tw Cen MT" panose="020B0602020104020603" pitchFamily="34" charset="0"/>
              </a:rPr>
              <a:t>2017 ACTUALS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1C8-FFF7-414D-893C-5B36F47576F4}"/>
              </a:ext>
            </a:extLst>
          </p:cNvPr>
          <p:cNvSpPr/>
          <p:nvPr/>
        </p:nvSpPr>
        <p:spPr>
          <a:xfrm>
            <a:off x="383177" y="436231"/>
            <a:ext cx="11425646" cy="1179048"/>
          </a:xfrm>
          <a:prstGeom prst="rect">
            <a:avLst/>
          </a:prstGeom>
          <a:solidFill>
            <a:srgbClr val="013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AE22DE-589B-4EEA-A867-21F4C1D8B1D9}"/>
              </a:ext>
            </a:extLst>
          </p:cNvPr>
          <p:cNvSpPr txBox="1">
            <a:spLocks/>
          </p:cNvSpPr>
          <p:nvPr/>
        </p:nvSpPr>
        <p:spPr>
          <a:xfrm>
            <a:off x="839788" y="464516"/>
            <a:ext cx="10515600" cy="115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ENCAMPMENT LOCATION DATA, CONTINUED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8AB1E2-C792-4C7D-A227-0BAF9E99131E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24FD98-449F-45C9-A54D-FCDEBA08DC5E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009DF7F-148D-4B81-8492-CAC7CEF2B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1E23EF-8B1D-735F-BA88-B351B1793E74}"/>
              </a:ext>
            </a:extLst>
          </p:cNvPr>
          <p:cNvSpPr txBox="1">
            <a:spLocks/>
          </p:cNvSpPr>
          <p:nvPr/>
        </p:nvSpPr>
        <p:spPr>
          <a:xfrm>
            <a:off x="253210" y="7676614"/>
            <a:ext cx="10917238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F046FC-B3C2-5B22-B77B-35B41033CEC0}"/>
              </a:ext>
            </a:extLst>
          </p:cNvPr>
          <p:cNvSpPr txBox="1">
            <a:spLocks/>
          </p:cNvSpPr>
          <p:nvPr/>
        </p:nvSpPr>
        <p:spPr>
          <a:xfrm>
            <a:off x="-910568" y="6367411"/>
            <a:ext cx="6928691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1400" dirty="0">
                <a:solidFill>
                  <a:schemeClr val="bg1"/>
                </a:solidFill>
                <a:latin typeface="Fira Sans" panose="020B0503050000020004" pitchFamily="34" charset="0"/>
              </a:rPr>
              <a:t>Source: Auditor’s Office analysis of data from the Mayor’s Office.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7D3F1A23-740B-F06D-75A2-5A2F15D19D8C}"/>
              </a:ext>
            </a:extLst>
          </p:cNvPr>
          <p:cNvSpPr txBox="1">
            <a:spLocks/>
          </p:cNvSpPr>
          <p:nvPr/>
        </p:nvSpPr>
        <p:spPr>
          <a:xfrm>
            <a:off x="802197" y="2023469"/>
            <a:ext cx="2071216" cy="300149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Fira Sans ExtraBold" panose="020B0903050000020004" pitchFamily="34" charset="0"/>
              </a:rPr>
              <a:t>Encampment cleanups and the property storage facility, January 2022 through </a:t>
            </a:r>
            <a:br>
              <a:rPr lang="en-US" sz="2400" dirty="0">
                <a:latin typeface="Fira Sans ExtraBold" panose="020B0903050000020004" pitchFamily="34" charset="0"/>
              </a:rPr>
            </a:br>
            <a:r>
              <a:rPr lang="en-US" sz="2400" dirty="0">
                <a:latin typeface="Fira Sans ExtraBold" panose="020B0903050000020004" pitchFamily="34" charset="0"/>
              </a:rPr>
              <a:t>June 2022.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0E8504-6FD1-570F-DA0A-FA3C7871AF6C}"/>
              </a:ext>
            </a:extLst>
          </p:cNvPr>
          <p:cNvGrpSpPr/>
          <p:nvPr/>
        </p:nvGrpSpPr>
        <p:grpSpPr>
          <a:xfrm>
            <a:off x="3673682" y="1701075"/>
            <a:ext cx="5987803" cy="4580540"/>
            <a:chOff x="4824484" y="1611096"/>
            <a:chExt cx="6096985" cy="4584723"/>
          </a:xfrm>
        </p:grpSpPr>
        <p:pic>
          <p:nvPicPr>
            <p:cNvPr id="4" name="Picture Placeholder 13">
              <a:extLst>
                <a:ext uri="{FF2B5EF4-FFF2-40B4-BE49-F238E27FC236}">
                  <a16:creationId xmlns:a16="http://schemas.microsoft.com/office/drawing/2014/main" id="{0457A851-386E-5BA6-84BF-30D7F51A0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1"/>
            <a:stretch/>
          </p:blipFill>
          <p:spPr>
            <a:xfrm>
              <a:off x="5389131" y="1611096"/>
              <a:ext cx="5183188" cy="4584723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E60561C-4410-47BE-05C7-6E427C53C497}"/>
                </a:ext>
              </a:extLst>
            </p:cNvPr>
            <p:cNvCxnSpPr>
              <a:cxnSpLocks/>
            </p:cNvCxnSpPr>
            <p:nvPr/>
          </p:nvCxnSpPr>
          <p:spPr>
            <a:xfrm>
              <a:off x="4824484" y="3521122"/>
              <a:ext cx="1480900" cy="176235"/>
            </a:xfrm>
            <a:prstGeom prst="straightConnector1">
              <a:avLst/>
            </a:prstGeom>
            <a:ln w="79375">
              <a:solidFill>
                <a:srgbClr val="01354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C114193-7139-D550-FD4A-6E04D6C891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18408" y="1810241"/>
              <a:ext cx="1003061" cy="19783"/>
            </a:xfrm>
            <a:prstGeom prst="straightConnector1">
              <a:avLst/>
            </a:prstGeom>
            <a:ln w="53975">
              <a:solidFill>
                <a:srgbClr val="0989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C6A6BAD-E635-2C3E-32E1-C8F6B65459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9194" y="2179501"/>
              <a:ext cx="501531" cy="582358"/>
            </a:xfrm>
            <a:prstGeom prst="straightConnector1">
              <a:avLst/>
            </a:prstGeom>
            <a:ln w="53975">
              <a:solidFill>
                <a:srgbClr val="0989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A78D5A0-22AE-7275-4DDF-767DA92C19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1027" y="2179674"/>
              <a:ext cx="219698" cy="768242"/>
            </a:xfrm>
            <a:prstGeom prst="straightConnector1">
              <a:avLst/>
            </a:prstGeom>
            <a:ln w="53975">
              <a:solidFill>
                <a:srgbClr val="0989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6306450-3A2D-5F5D-C7C8-953BACA90A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2704" y="4958687"/>
              <a:ext cx="46209" cy="609471"/>
            </a:xfrm>
            <a:prstGeom prst="straightConnector1">
              <a:avLst/>
            </a:prstGeom>
            <a:ln w="53975">
              <a:solidFill>
                <a:srgbClr val="0989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EFE4D-2CD1-3236-76A1-C459EB65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C5A60-4A76-4330-9D48-29B2BF65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8541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004BB3-0D53-47E4-8008-4327946750F0}"/>
              </a:ext>
            </a:extLst>
          </p:cNvPr>
          <p:cNvSpPr txBox="1">
            <a:spLocks/>
          </p:cNvSpPr>
          <p:nvPr/>
        </p:nvSpPr>
        <p:spPr>
          <a:xfrm>
            <a:off x="1014413" y="1199557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spc="300" dirty="0">
                <a:solidFill>
                  <a:schemeClr val="bg1"/>
                </a:solidFill>
                <a:latin typeface="Tw Cen MT" panose="020B0602020104020603" pitchFamily="34" charset="0"/>
              </a:rPr>
              <a:t>2017 ACTUALS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1C8-FFF7-414D-893C-5B36F47576F4}"/>
              </a:ext>
            </a:extLst>
          </p:cNvPr>
          <p:cNvSpPr/>
          <p:nvPr/>
        </p:nvSpPr>
        <p:spPr>
          <a:xfrm>
            <a:off x="383177" y="436231"/>
            <a:ext cx="11425646" cy="1179048"/>
          </a:xfrm>
          <a:prstGeom prst="rect">
            <a:avLst/>
          </a:prstGeom>
          <a:solidFill>
            <a:srgbClr val="013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8AB1E2-C792-4C7D-A227-0BAF9E99131E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24FD98-449F-45C9-A54D-FCDEBA08DC5E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009DF7F-148D-4B81-8492-CAC7CEF2B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1E23EF-8B1D-735F-BA88-B351B1793E74}"/>
              </a:ext>
            </a:extLst>
          </p:cNvPr>
          <p:cNvSpPr txBox="1">
            <a:spLocks/>
          </p:cNvSpPr>
          <p:nvPr/>
        </p:nvSpPr>
        <p:spPr>
          <a:xfrm>
            <a:off x="253210" y="7676614"/>
            <a:ext cx="10917238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F046FC-B3C2-5B22-B77B-35B41033CEC0}"/>
              </a:ext>
            </a:extLst>
          </p:cNvPr>
          <p:cNvSpPr txBox="1">
            <a:spLocks/>
          </p:cNvSpPr>
          <p:nvPr/>
        </p:nvSpPr>
        <p:spPr>
          <a:xfrm>
            <a:off x="-910568" y="6473741"/>
            <a:ext cx="6928691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1400" dirty="0">
                <a:solidFill>
                  <a:schemeClr val="bg1"/>
                </a:solidFill>
                <a:latin typeface="Fira Sans" panose="020B0503050000020004" pitchFamily="34" charset="0"/>
              </a:rPr>
              <a:t>Source: Auditor’s Office analysis of data from Public Health and Environment, Housing Stability, Public Safety, and Police .</a:t>
            </a:r>
          </a:p>
          <a:p>
            <a:pPr lvl="3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59795B-1CBC-F6B2-F171-0C3AF716439C}"/>
              </a:ext>
            </a:extLst>
          </p:cNvPr>
          <p:cNvGrpSpPr/>
          <p:nvPr/>
        </p:nvGrpSpPr>
        <p:grpSpPr>
          <a:xfrm>
            <a:off x="383177" y="929754"/>
            <a:ext cx="11425646" cy="5351688"/>
            <a:chOff x="383177" y="929754"/>
            <a:chExt cx="11425646" cy="53516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45E7B4C-36AF-408F-B938-6A058411C1AC}"/>
                </a:ext>
              </a:extLst>
            </p:cNvPr>
            <p:cNvSpPr/>
            <p:nvPr/>
          </p:nvSpPr>
          <p:spPr>
            <a:xfrm>
              <a:off x="383177" y="1615279"/>
              <a:ext cx="11425646" cy="4666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b="1" spc="300" dirty="0">
                  <a:solidFill>
                    <a:prstClr val="white"/>
                  </a:solidFill>
                  <a:latin typeface="Tw Cen MT" panose="020B0602020104020603" pitchFamily="34" charset="0"/>
                </a:rPr>
                <a:t>HOMELESSNESS SERVICES</a:t>
              </a:r>
            </a:p>
          </p:txBody>
        </p: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0ED89BDC-AF74-2177-3C58-1464BD197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8624" y="929754"/>
              <a:ext cx="9591961" cy="5125971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715B-4F50-111D-5CA2-E3E733B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17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051C9-DE78-4630-BC86-6E9DE88B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7" y="1"/>
            <a:ext cx="1219395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66A05-A941-432D-8028-BCFE79D78639}"/>
              </a:ext>
            </a:extLst>
          </p:cNvPr>
          <p:cNvSpPr/>
          <p:nvPr/>
        </p:nvSpPr>
        <p:spPr>
          <a:xfrm>
            <a:off x="2754502" y="444137"/>
            <a:ext cx="6667208" cy="5969726"/>
          </a:xfrm>
          <a:prstGeom prst="rect">
            <a:avLst/>
          </a:prstGeom>
          <a:solidFill>
            <a:srgbClr val="01354D">
              <a:alpha val="7803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EB1686-9E9A-47B1-BFF0-A32C62C045BB}"/>
              </a:ext>
            </a:extLst>
          </p:cNvPr>
          <p:cNvSpPr txBox="1">
            <a:spLocks/>
          </p:cNvSpPr>
          <p:nvPr/>
        </p:nvSpPr>
        <p:spPr>
          <a:xfrm>
            <a:off x="3233474" y="1885071"/>
            <a:ext cx="5805058" cy="35450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EVALUATING THE</a:t>
            </a:r>
          </a:p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 DATA</a:t>
            </a:r>
            <a:br>
              <a:rPr lang="en-US" b="1" spc="1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3900" b="1" spc="1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5EB376-31E1-4FF9-8D32-D095BB6A1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02" b="13624"/>
          <a:stretch/>
        </p:blipFill>
        <p:spPr>
          <a:xfrm>
            <a:off x="9589888" y="4277114"/>
            <a:ext cx="2433933" cy="2439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E277B-0D04-5DD9-959E-2EC77B9B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8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89DEC6-2EBA-4608-B45D-4B1F89D5709B}"/>
              </a:ext>
            </a:extLst>
          </p:cNvPr>
          <p:cNvSpPr/>
          <p:nvPr/>
        </p:nvSpPr>
        <p:spPr>
          <a:xfrm>
            <a:off x="0" y="0"/>
            <a:ext cx="6816787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060142-3307-4488-925A-879EC7AC5535}"/>
              </a:ext>
            </a:extLst>
          </p:cNvPr>
          <p:cNvSpPr txBox="1">
            <a:spLocks/>
          </p:cNvSpPr>
          <p:nvPr/>
        </p:nvSpPr>
        <p:spPr>
          <a:xfrm>
            <a:off x="578184" y="466744"/>
            <a:ext cx="6197073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100" b="1" spc="300" dirty="0">
                <a:solidFill>
                  <a:prstClr val="white"/>
                </a:solidFill>
                <a:latin typeface="Fira Sans" panose="020B0503050000020004" pitchFamily="34" charset="0"/>
              </a:rPr>
              <a:t>Mountain Plains Intergovernmental Audit Forum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5E0B4"/>
                </a:solidFill>
                <a:latin typeface="Fira Sans" panose="020B0503050000020004" pitchFamily="34" charset="0"/>
                <a:ea typeface="+mn-ea"/>
                <a:cs typeface="+mn-cs"/>
              </a:rPr>
              <a:t>Auditing Affordable Housing &amp; Encampment Response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7127F7-1AB6-4C0F-AA5E-35852AD8CB46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C97306E-B4EF-4FF7-9405-8A6B0379AC46}"/>
              </a:ext>
            </a:extLst>
          </p:cNvPr>
          <p:cNvSpPr txBox="1">
            <a:spLocks/>
          </p:cNvSpPr>
          <p:nvPr/>
        </p:nvSpPr>
        <p:spPr>
          <a:xfrm>
            <a:off x="595844" y="1132638"/>
            <a:ext cx="6005727" cy="917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building, sky, outdoor, city&#10;&#10;Description automatically generated">
            <a:extLst>
              <a:ext uri="{FF2B5EF4-FFF2-40B4-BE49-F238E27FC236}">
                <a16:creationId xmlns:a16="http://schemas.microsoft.com/office/drawing/2014/main" id="{924B858F-D9AA-4776-8449-B12981805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012" y="0"/>
            <a:ext cx="5370988" cy="6858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957B702-EDB1-4888-BA36-3CB4A41912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DE257A-D37A-4768-B226-5D179C98094A}"/>
              </a:ext>
            </a:extLst>
          </p:cNvPr>
          <p:cNvSpPr txBox="1">
            <a:spLocks/>
          </p:cNvSpPr>
          <p:nvPr/>
        </p:nvSpPr>
        <p:spPr>
          <a:xfrm>
            <a:off x="6321558" y="586279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pic>
        <p:nvPicPr>
          <p:cNvPr id="24" name="Picture 23" descr="A picture containing text, marketplace&#10;&#10;Description automatically generated">
            <a:extLst>
              <a:ext uri="{FF2B5EF4-FFF2-40B4-BE49-F238E27FC236}">
                <a16:creationId xmlns:a16="http://schemas.microsoft.com/office/drawing/2014/main" id="{CACF5466-6CCF-4DE6-AD0E-6A2D06D09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821012" y="0"/>
            <a:ext cx="5366762" cy="68580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1563549-7C9B-4653-9E9C-0C7CC1542150}"/>
              </a:ext>
            </a:extLst>
          </p:cNvPr>
          <p:cNvSpPr txBox="1">
            <a:spLocks/>
          </p:cNvSpPr>
          <p:nvPr/>
        </p:nvSpPr>
        <p:spPr>
          <a:xfrm>
            <a:off x="6321558" y="5862372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BA826ECC-B0C0-4961-A720-4AEA8EFE13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910" y="60950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BFCEC4-5E6B-CF6C-B482-71D67FB59B87}"/>
              </a:ext>
            </a:extLst>
          </p:cNvPr>
          <p:cNvSpPr txBox="1">
            <a:spLocks/>
          </p:cNvSpPr>
          <p:nvPr/>
        </p:nvSpPr>
        <p:spPr>
          <a:xfrm>
            <a:off x="550567" y="1446050"/>
            <a:ext cx="5575049" cy="57316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Fira Sans" panose="020B05030500000200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5DB390-48D6-75B0-A3D4-DD52792C2D33}"/>
              </a:ext>
            </a:extLst>
          </p:cNvPr>
          <p:cNvSpPr txBox="1">
            <a:spLocks/>
          </p:cNvSpPr>
          <p:nvPr/>
        </p:nvSpPr>
        <p:spPr>
          <a:xfrm>
            <a:off x="578183" y="3124153"/>
            <a:ext cx="6197073" cy="35143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3000"/>
              </a:lnSpc>
              <a:buNone/>
            </a:pPr>
            <a:r>
              <a:rPr lang="en-US" sz="2000" b="1" dirty="0">
                <a:solidFill>
                  <a:srgbClr val="C5E0B4"/>
                </a:solidFill>
                <a:latin typeface="Fira Sans" panose="020B0503050000020004" pitchFamily="34" charset="0"/>
              </a:rPr>
              <a:t>Kharis Eppstein, </a:t>
            </a:r>
            <a:r>
              <a:rPr lang="en-US" sz="2000" dirty="0">
                <a:solidFill>
                  <a:srgbClr val="C5E0B4"/>
                </a:solidFill>
                <a:latin typeface="Fira Sans" panose="020B0503050000020004" pitchFamily="34" charset="0"/>
              </a:rPr>
              <a:t>CIA, CGAP, Audit Manager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en-US" sz="2000" b="1" dirty="0">
                <a:solidFill>
                  <a:srgbClr val="C5E0B4"/>
                </a:solidFill>
                <a:latin typeface="Fira Sans" panose="020B0503050000020004" pitchFamily="34" charset="0"/>
              </a:rPr>
              <a:t>Chris Wilson, </a:t>
            </a:r>
            <a:r>
              <a:rPr lang="en-US" sz="2000" dirty="0">
                <a:solidFill>
                  <a:srgbClr val="C5E0B4"/>
                </a:solidFill>
                <a:latin typeface="Fira Sans" panose="020B0503050000020004" pitchFamily="34" charset="0"/>
              </a:rPr>
              <a:t>MPA, Audit Analytics Manager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it-IT" sz="2000" b="1" dirty="0">
                <a:solidFill>
                  <a:srgbClr val="C5E0B4"/>
                </a:solidFill>
                <a:latin typeface="Fira Sans" panose="020B0503050000020004" pitchFamily="34" charset="0"/>
              </a:rPr>
              <a:t>Tyson Faussone, </a:t>
            </a:r>
            <a:r>
              <a:rPr lang="it-IT" sz="2000" dirty="0">
                <a:solidFill>
                  <a:srgbClr val="C5E0B4"/>
                </a:solidFill>
                <a:latin typeface="Fira Sans" panose="020B0503050000020004" pitchFamily="34" charset="0"/>
              </a:rPr>
              <a:t>CIA, Lead Auditor</a:t>
            </a:r>
            <a:endParaRPr lang="en-US" sz="2000" dirty="0">
              <a:solidFill>
                <a:srgbClr val="C5E0B4"/>
              </a:solidFill>
              <a:latin typeface="Fira Sans" panose="020B05030500000200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2C389-D9CD-5638-14FD-CCA8EFEC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9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334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DATA CONSIDERATIONS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6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4BC8D7-3817-D6E2-C3BD-A2E0F4E68A0E}"/>
              </a:ext>
            </a:extLst>
          </p:cNvPr>
          <p:cNvSpPr/>
          <p:nvPr/>
        </p:nvSpPr>
        <p:spPr>
          <a:xfrm>
            <a:off x="617504" y="2644187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58D943-CD10-B863-FE81-A7B23ABE1CBF}"/>
              </a:ext>
            </a:extLst>
          </p:cNvPr>
          <p:cNvSpPr txBox="1">
            <a:spLocks/>
          </p:cNvSpPr>
          <p:nvPr/>
        </p:nvSpPr>
        <p:spPr>
          <a:xfrm>
            <a:off x="955942" y="1632307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Available data types, sources, systems, and existing controls.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Assessing data reliability.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Analyses of data quality, completeness, and accuracy.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Normalizing data for analysis.</a:t>
            </a:r>
          </a:p>
          <a:p>
            <a:pPr>
              <a:spcBef>
                <a:spcPts val="18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5D5F6B-735D-B593-98E5-A12FEDB2BF0B}"/>
              </a:ext>
            </a:extLst>
          </p:cNvPr>
          <p:cNvSpPr/>
          <p:nvPr/>
        </p:nvSpPr>
        <p:spPr>
          <a:xfrm>
            <a:off x="625639" y="4058195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69120D-05E3-D41E-EFE1-96604D22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3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334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DATA CONSIDERATIONS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6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58D943-CD10-B863-FE81-A7B23ABE1CBF}"/>
              </a:ext>
            </a:extLst>
          </p:cNvPr>
          <p:cNvSpPr txBox="1">
            <a:spLocks/>
          </p:cNvSpPr>
          <p:nvPr/>
        </p:nvSpPr>
        <p:spPr>
          <a:xfrm>
            <a:off x="955942" y="1632307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Selecting a testing methodology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.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Entire populations using computer-aided tools.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Manual tests using statistical and judgmental </a:t>
            </a: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sampling.</a:t>
            </a:r>
          </a:p>
          <a:p>
            <a:pPr>
              <a:spcBef>
                <a:spcPts val="18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>
              <a:spcBef>
                <a:spcPts val="18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4C523-90C7-BF22-1880-D44C6655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051C9-DE78-4630-BC86-6E9DE88B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7" y="1"/>
            <a:ext cx="1219395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66A05-A941-432D-8028-BCFE79D78639}"/>
              </a:ext>
            </a:extLst>
          </p:cNvPr>
          <p:cNvSpPr/>
          <p:nvPr/>
        </p:nvSpPr>
        <p:spPr>
          <a:xfrm>
            <a:off x="2754502" y="444137"/>
            <a:ext cx="6667208" cy="5969726"/>
          </a:xfrm>
          <a:prstGeom prst="rect">
            <a:avLst/>
          </a:prstGeom>
          <a:solidFill>
            <a:srgbClr val="01354D">
              <a:alpha val="7803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EB1686-9E9A-47B1-BFF0-A32C62C045BB}"/>
              </a:ext>
            </a:extLst>
          </p:cNvPr>
          <p:cNvSpPr txBox="1">
            <a:spLocks/>
          </p:cNvSpPr>
          <p:nvPr/>
        </p:nvSpPr>
        <p:spPr>
          <a:xfrm>
            <a:off x="3233474" y="1885071"/>
            <a:ext cx="5805058" cy="35450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ASSESSING</a:t>
            </a:r>
          </a:p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WHO TO </a:t>
            </a:r>
          </a:p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AUDIT</a:t>
            </a:r>
          </a:p>
          <a:p>
            <a:pPr algn="ctr"/>
            <a:br>
              <a:rPr lang="en-US" b="1" spc="1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3900" b="1" spc="1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5EB376-31E1-4FF9-8D32-D095BB6A1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02" b="13624"/>
          <a:stretch/>
        </p:blipFill>
        <p:spPr>
          <a:xfrm>
            <a:off x="9589888" y="4277114"/>
            <a:ext cx="2433933" cy="2439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B7449-7F93-8A00-7C86-80BAB853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4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>
                <a:solidFill>
                  <a:prstClr val="white"/>
                </a:solidFill>
                <a:latin typeface="Fira Sans" panose="020B0503050000020004" pitchFamily="34" charset="0"/>
              </a:rPr>
              <a:t>WHO TO AUDIT</a:t>
            </a:r>
            <a:endParaRPr kumimoji="0" lang="en-US" sz="2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Affordable Housing: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Housing Stability has a primary role, but it’s complicated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5E0B4"/>
                </a:solidFill>
                <a:effectLst/>
                <a:uLnTx/>
                <a:uFillTx/>
                <a:latin typeface="Fira Sans" panose="020B0503050000020004" pitchFamily="34" charset="0"/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7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21648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Tw Cen MT" panose="020B0602020104020603" pitchFamily="34" charset="0"/>
              </a:rPr>
              <a:t>TIMOTHY M. O’BRIEN, CPA, AUDITOR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D80D6-C9A5-2943-13A7-502C913FF05A}"/>
              </a:ext>
            </a:extLst>
          </p:cNvPr>
          <p:cNvSpPr txBox="1"/>
          <p:nvPr/>
        </p:nvSpPr>
        <p:spPr>
          <a:xfrm>
            <a:off x="1354663" y="2991347"/>
            <a:ext cx="5161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Mayor’s Office.</a:t>
            </a:r>
          </a:p>
          <a:p>
            <a:pPr marL="342900" indent="-342900"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City Attorney’s Office.</a:t>
            </a:r>
          </a:p>
          <a:p>
            <a:pPr marL="342900" indent="-342900"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Public Health and Environment.</a:t>
            </a:r>
          </a:p>
          <a:p>
            <a:pPr marL="342900" indent="-342900"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Human Services.</a:t>
            </a:r>
          </a:p>
          <a:p>
            <a:pPr marL="342900" indent="-342900"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County Assessor.</a:t>
            </a: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6FA61-C30C-8E00-1FFF-3340F6DC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33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>
                <a:solidFill>
                  <a:prstClr val="white"/>
                </a:solidFill>
                <a:latin typeface="Fira Sans" panose="020B0503050000020004" pitchFamily="34" charset="0"/>
              </a:rPr>
              <a:t>WHO TO AUDIT</a:t>
            </a:r>
            <a:endParaRPr kumimoji="0" lang="en-US" sz="2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Encampment Response: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10 agencies in the City and County of Denver are responsible for encampment response.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7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21648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Tw Cen MT" panose="020B0602020104020603" pitchFamily="34" charset="0"/>
              </a:rPr>
              <a:t>TIMOTHY M. O’BRIEN, CPA, AUDITOR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D80D6-C9A5-2943-13A7-502C913FF05A}"/>
              </a:ext>
            </a:extLst>
          </p:cNvPr>
          <p:cNvSpPr txBox="1"/>
          <p:nvPr/>
        </p:nvSpPr>
        <p:spPr>
          <a:xfrm>
            <a:off x="1295454" y="3168418"/>
            <a:ext cx="51610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Mayor’s Office.</a:t>
            </a:r>
          </a:p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City Attorney’s Office.</a:t>
            </a:r>
          </a:p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Public Health and Environment.</a:t>
            </a:r>
          </a:p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Transportation &amp; Infrastructure.</a:t>
            </a:r>
          </a:p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Parks and Recreation.</a:t>
            </a:r>
          </a:p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Housing Stability.</a:t>
            </a:r>
          </a:p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Public Safety.</a:t>
            </a:r>
          </a:p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Police.</a:t>
            </a:r>
          </a:p>
          <a:p>
            <a:pPr marL="395288" indent="-2857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Fire.</a:t>
            </a:r>
          </a:p>
          <a:p>
            <a:pPr marL="395288" indent="-395288"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Human Services.</a:t>
            </a:r>
          </a:p>
          <a:p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6C871-5D3B-5C2A-A673-9293DD89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09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051C9-DE78-4630-BC86-6E9DE88B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7" y="1"/>
            <a:ext cx="1219395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66A05-A941-432D-8028-BCFE79D78639}"/>
              </a:ext>
            </a:extLst>
          </p:cNvPr>
          <p:cNvSpPr/>
          <p:nvPr/>
        </p:nvSpPr>
        <p:spPr>
          <a:xfrm>
            <a:off x="2754502" y="444137"/>
            <a:ext cx="6667208" cy="5969726"/>
          </a:xfrm>
          <a:prstGeom prst="rect">
            <a:avLst/>
          </a:prstGeom>
          <a:solidFill>
            <a:srgbClr val="01354D">
              <a:alpha val="7803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EB1686-9E9A-47B1-BFF0-A32C62C045BB}"/>
              </a:ext>
            </a:extLst>
          </p:cNvPr>
          <p:cNvSpPr txBox="1">
            <a:spLocks/>
          </p:cNvSpPr>
          <p:nvPr/>
        </p:nvSpPr>
        <p:spPr>
          <a:xfrm>
            <a:off x="3233474" y="1885071"/>
            <a:ext cx="5805058" cy="35450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MANAGING</a:t>
            </a:r>
          </a:p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DIFFICULT AUDITS</a:t>
            </a:r>
            <a:br>
              <a:rPr lang="en-US" b="1" spc="1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3900" b="1" spc="1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5EB376-31E1-4FF9-8D32-D095BB6A1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02" b="13624"/>
          <a:stretch/>
        </p:blipFill>
        <p:spPr>
          <a:xfrm>
            <a:off x="9589888" y="4277114"/>
            <a:ext cx="2433933" cy="2439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51A70-A872-5D93-B612-013D13C1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83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DIFFICULT AUDITS</a:t>
            </a:r>
            <a:endParaRPr kumimoji="0" lang="en-US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Newly developed policies may lack clarity.</a:t>
            </a:r>
          </a:p>
          <a:p>
            <a:pPr marL="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Newly formed agencies or undergoing significant change.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Expanding agency and staff responsibilities.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Heightened public awareness and differing perspectives.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Stakeholder expectations and interpretations.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	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7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21648" y="1719179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9E523F-9C8B-C9F5-975D-AB7C191352C4}"/>
              </a:ext>
            </a:extLst>
          </p:cNvPr>
          <p:cNvSpPr/>
          <p:nvPr/>
        </p:nvSpPr>
        <p:spPr>
          <a:xfrm>
            <a:off x="621647" y="2715959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E1F6B3-5EC2-11FE-DADD-EB4554EE4825}"/>
              </a:ext>
            </a:extLst>
          </p:cNvPr>
          <p:cNvSpPr/>
          <p:nvPr/>
        </p:nvSpPr>
        <p:spPr>
          <a:xfrm>
            <a:off x="621647" y="444847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DEB795-7C44-0B6D-3A96-D9A8F0F3BF19}"/>
              </a:ext>
            </a:extLst>
          </p:cNvPr>
          <p:cNvSpPr/>
          <p:nvPr/>
        </p:nvSpPr>
        <p:spPr>
          <a:xfrm>
            <a:off x="621647" y="5372209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5E7631-0C67-FF31-3CC6-22D058CB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69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>
                <a:solidFill>
                  <a:prstClr val="white"/>
                </a:solidFill>
                <a:latin typeface="Fira Sans" panose="020B0503050000020004" pitchFamily="34" charset="0"/>
              </a:rPr>
              <a:t>DIFFICULT AUDITS</a:t>
            </a:r>
            <a:endParaRPr kumimoji="0" lang="en-US" sz="2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Auditing hard topics.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Auditors may observe encampments, drug abuse, body camera footage, and unsafe housing conditions.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Auditors may interact with individuals in crisis and families in need.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Explaining hard topics.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Balancing objective reporting and what is appropriate to share</a:t>
            </a: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 publicly.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7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21648" y="1716820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D6C5A8-2E34-5F9E-AF51-16E348001676}"/>
              </a:ext>
            </a:extLst>
          </p:cNvPr>
          <p:cNvSpPr/>
          <p:nvPr/>
        </p:nvSpPr>
        <p:spPr>
          <a:xfrm>
            <a:off x="625582" y="5036732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E72EB-A0FC-4432-AA5E-E833FB7A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9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051C9-DE78-4630-BC86-6E9DE88B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7" y="1"/>
            <a:ext cx="1219395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66A05-A941-432D-8028-BCFE79D78639}"/>
              </a:ext>
            </a:extLst>
          </p:cNvPr>
          <p:cNvSpPr/>
          <p:nvPr/>
        </p:nvSpPr>
        <p:spPr>
          <a:xfrm>
            <a:off x="2754502" y="444137"/>
            <a:ext cx="6667208" cy="5969726"/>
          </a:xfrm>
          <a:prstGeom prst="rect">
            <a:avLst/>
          </a:prstGeom>
          <a:solidFill>
            <a:srgbClr val="01354D">
              <a:alpha val="7803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EB1686-9E9A-47B1-BFF0-A32C62C045BB}"/>
              </a:ext>
            </a:extLst>
          </p:cNvPr>
          <p:cNvSpPr txBox="1">
            <a:spLocks/>
          </p:cNvSpPr>
          <p:nvPr/>
        </p:nvSpPr>
        <p:spPr>
          <a:xfrm>
            <a:off x="3233474" y="1885071"/>
            <a:ext cx="5805058" cy="35450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WORKING WITH THIRD-PARTIES</a:t>
            </a:r>
            <a:br>
              <a:rPr lang="en-US" b="1" spc="1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3900" b="1" spc="1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5EB376-31E1-4FF9-8D32-D095BB6A1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02" b="13624"/>
          <a:stretch/>
        </p:blipFill>
        <p:spPr>
          <a:xfrm>
            <a:off x="9589888" y="4277114"/>
            <a:ext cx="2433933" cy="2439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1B807-ACF6-54B6-4EBB-3A47B893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3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334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WORKING WITH THIRD-</a:t>
            </a:r>
            <a:r>
              <a:rPr lang="en-US" sz="2800" b="1" spc="300" dirty="0">
                <a:solidFill>
                  <a:prstClr val="white"/>
                </a:solidFill>
                <a:latin typeface="Fira Sans" panose="020B0503050000020004" pitchFamily="34" charset="0"/>
              </a:rPr>
              <a:t>P</a:t>
            </a: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ARTIES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ira Sans" panose="020B0503050000020004" pitchFamily="34" charset="0"/>
              </a:rPr>
              <a:t>Adequacy of agency oversight.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Fulfillment of reporting requirements. 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Compliance with</a:t>
            </a: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 terms of agreement.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Efficient and effective use of resources.</a:t>
            </a:r>
          </a:p>
          <a:p>
            <a:pPr>
              <a:spcBef>
                <a:spcPts val="18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6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A7BF96-EA1A-886D-873B-DDF2C68A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8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824BEEF-B9D7-4EEB-B332-92627CC17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262" y="0"/>
            <a:ext cx="697573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2CC5F-9435-4B36-A0ED-6A874E6C44F8}"/>
              </a:ext>
            </a:extLst>
          </p:cNvPr>
          <p:cNvSpPr/>
          <p:nvPr/>
        </p:nvSpPr>
        <p:spPr>
          <a:xfrm>
            <a:off x="-1" y="0"/>
            <a:ext cx="5216263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E73CE0-1A3B-4C87-8955-DF2AEE19F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14" y="1552732"/>
            <a:ext cx="4217382" cy="5458265"/>
          </a:xfrm>
        </p:spPr>
        <p:txBody>
          <a:bodyPr>
            <a:noAutofit/>
          </a:bodyPr>
          <a:lstStyle/>
          <a:p>
            <a:pPr>
              <a:lnSpc>
                <a:spcPct val="113000"/>
              </a:lnSpc>
            </a:pPr>
            <a:r>
              <a:rPr lang="en-US" sz="2200" dirty="0">
                <a:solidFill>
                  <a:schemeClr val="bg1"/>
                </a:solidFill>
                <a:latin typeface="Fira Sans" panose="020B0503050000020004" pitchFamily="34" charset="0"/>
              </a:rPr>
              <a:t>Timothy M O’Brien was elected as the 24</a:t>
            </a:r>
            <a:r>
              <a:rPr lang="en-US" sz="2200" baseline="30000" dirty="0">
                <a:solidFill>
                  <a:schemeClr val="bg1"/>
                </a:solidFill>
                <a:latin typeface="Fira Sans" panose="020B0503050000020004" pitchFamily="34" charset="0"/>
              </a:rPr>
              <a:t>th</a:t>
            </a:r>
            <a:r>
              <a:rPr lang="en-US" sz="2200" dirty="0">
                <a:solidFill>
                  <a:schemeClr val="bg1"/>
                </a:solidFill>
                <a:latin typeface="Fira Sans" panose="020B0503050000020004" pitchFamily="34" charset="0"/>
              </a:rPr>
              <a:t> Auditor of the City and County of Denver in 2015 and was re-elected in 2019 and 2023.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C604CC-FBBC-4A6C-87DC-9DA71D07BCFD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</a:t>
            </a:r>
            <a:r>
              <a:rPr lang="en-US" sz="1600" spc="300" dirty="0">
                <a:solidFill>
                  <a:schemeClr val="bg1"/>
                </a:solidFill>
                <a:latin typeface="Tw Cen MT" panose="020B0602020104020603" pitchFamily="34" charset="0"/>
              </a:rPr>
              <a:t> M. O’BRIEN, CPA, AUDITOR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63EBFB-AC49-48EE-A9EE-C07FE1C0EF8F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5B9C7D80-50FF-4FE5-B177-13155B4DC6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06335C5-CE5E-50FE-C27A-BB29BE7A1F01}"/>
              </a:ext>
            </a:extLst>
          </p:cNvPr>
          <p:cNvSpPr txBox="1">
            <a:spLocks/>
          </p:cNvSpPr>
          <p:nvPr/>
        </p:nvSpPr>
        <p:spPr>
          <a:xfrm>
            <a:off x="554644" y="583807"/>
            <a:ext cx="4874004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AUDITOR O’BRIEN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93B353-AB38-ACBA-0E5B-B45C6BE8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7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334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>
                <a:solidFill>
                  <a:prstClr val="white"/>
                </a:solidFill>
                <a:latin typeface="Fira Sans" panose="020B0503050000020004" pitchFamily="34" charset="0"/>
              </a:rPr>
              <a:t>WORKING WITH </a:t>
            </a: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THIRD-PARTIES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Third-parties may misinterpret that they are the auditee.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Fear of reputational damage.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Agencies may have existing relationships.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Access to information may be hindered or delayed.</a:t>
            </a:r>
          </a:p>
          <a:p>
            <a:pPr>
              <a:spcBef>
                <a:spcPts val="18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6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4BC8D7-3817-D6E2-C3BD-A2E0F4E68A0E}"/>
              </a:ext>
            </a:extLst>
          </p:cNvPr>
          <p:cNvSpPr/>
          <p:nvPr/>
        </p:nvSpPr>
        <p:spPr>
          <a:xfrm>
            <a:off x="619435" y="3149012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1979C7-1FB6-5532-B498-62C6BF642A7D}"/>
              </a:ext>
            </a:extLst>
          </p:cNvPr>
          <p:cNvSpPr/>
          <p:nvPr/>
        </p:nvSpPr>
        <p:spPr>
          <a:xfrm>
            <a:off x="619435" y="4049619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B294A9-0673-C8A8-3844-C0F4B26C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53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051C9-DE78-4630-BC86-6E9DE88B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7" y="1"/>
            <a:ext cx="1219395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66A05-A941-432D-8028-BCFE79D78639}"/>
              </a:ext>
            </a:extLst>
          </p:cNvPr>
          <p:cNvSpPr/>
          <p:nvPr/>
        </p:nvSpPr>
        <p:spPr>
          <a:xfrm>
            <a:off x="2754502" y="444137"/>
            <a:ext cx="6667208" cy="5969726"/>
          </a:xfrm>
          <a:prstGeom prst="rect">
            <a:avLst/>
          </a:prstGeom>
          <a:solidFill>
            <a:srgbClr val="01354D">
              <a:alpha val="7803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EB1686-9E9A-47B1-BFF0-A32C62C045BB}"/>
              </a:ext>
            </a:extLst>
          </p:cNvPr>
          <p:cNvSpPr txBox="1">
            <a:spLocks/>
          </p:cNvSpPr>
          <p:nvPr/>
        </p:nvSpPr>
        <p:spPr>
          <a:xfrm>
            <a:off x="3233474" y="1885071"/>
            <a:ext cx="5805058" cy="35450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IDENTIFYING</a:t>
            </a:r>
          </a:p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CRITERIA &amp; LEADING PRACTICES</a:t>
            </a:r>
            <a:br>
              <a:rPr lang="en-US" b="1" spc="1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3900" b="1" spc="1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5EB376-31E1-4FF9-8D32-D095BB6A1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02" b="13624"/>
          <a:stretch/>
        </p:blipFill>
        <p:spPr>
          <a:xfrm>
            <a:off x="9589888" y="4277114"/>
            <a:ext cx="2433933" cy="2439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59E79-A1B3-A119-ED64-5E6C5CAC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25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89DEC6-2EBA-4608-B45D-4B1F89D5709B}"/>
              </a:ext>
            </a:extLst>
          </p:cNvPr>
          <p:cNvSpPr/>
          <p:nvPr/>
        </p:nvSpPr>
        <p:spPr>
          <a:xfrm>
            <a:off x="-23854" y="0"/>
            <a:ext cx="6816787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060142-3307-4488-925A-879EC7AC5535}"/>
              </a:ext>
            </a:extLst>
          </p:cNvPr>
          <p:cNvSpPr txBox="1">
            <a:spLocks/>
          </p:cNvSpPr>
          <p:nvPr/>
        </p:nvSpPr>
        <p:spPr>
          <a:xfrm>
            <a:off x="578184" y="466744"/>
            <a:ext cx="6197073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C5E0B4"/>
              </a:solidFill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7127F7-1AB6-4C0F-AA5E-35852AD8CB46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C97306E-B4EF-4FF7-9405-8A6B0379AC46}"/>
              </a:ext>
            </a:extLst>
          </p:cNvPr>
          <p:cNvSpPr txBox="1">
            <a:spLocks/>
          </p:cNvSpPr>
          <p:nvPr/>
        </p:nvSpPr>
        <p:spPr>
          <a:xfrm>
            <a:off x="595844" y="1132638"/>
            <a:ext cx="6005727" cy="917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building, sky, outdoor, city&#10;&#10;Description automatically generated">
            <a:extLst>
              <a:ext uri="{FF2B5EF4-FFF2-40B4-BE49-F238E27FC236}">
                <a16:creationId xmlns:a16="http://schemas.microsoft.com/office/drawing/2014/main" id="{924B858F-D9AA-4776-8449-B12981805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012" y="0"/>
            <a:ext cx="5370988" cy="6858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957B702-EDB1-4888-BA36-3CB4A41912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DE257A-D37A-4768-B226-5D179C98094A}"/>
              </a:ext>
            </a:extLst>
          </p:cNvPr>
          <p:cNvSpPr txBox="1">
            <a:spLocks/>
          </p:cNvSpPr>
          <p:nvPr/>
        </p:nvSpPr>
        <p:spPr>
          <a:xfrm>
            <a:off x="6321558" y="586279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pic>
        <p:nvPicPr>
          <p:cNvPr id="24" name="Picture 23" descr="A picture containing text, marketplace&#10;&#10;Description automatically generated">
            <a:extLst>
              <a:ext uri="{FF2B5EF4-FFF2-40B4-BE49-F238E27FC236}">
                <a16:creationId xmlns:a16="http://schemas.microsoft.com/office/drawing/2014/main" id="{CACF5466-6CCF-4DE6-AD0E-6A2D06D09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821012" y="0"/>
            <a:ext cx="5366762" cy="68580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1563549-7C9B-4653-9E9C-0C7CC1542150}"/>
              </a:ext>
            </a:extLst>
          </p:cNvPr>
          <p:cNvSpPr txBox="1">
            <a:spLocks/>
          </p:cNvSpPr>
          <p:nvPr/>
        </p:nvSpPr>
        <p:spPr>
          <a:xfrm>
            <a:off x="6321558" y="5862372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BA826ECC-B0C0-4961-A720-4AEA8EFE13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910" y="60950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BFCEC4-5E6B-CF6C-B482-71D67FB59B87}"/>
              </a:ext>
            </a:extLst>
          </p:cNvPr>
          <p:cNvSpPr txBox="1">
            <a:spLocks/>
          </p:cNvSpPr>
          <p:nvPr/>
        </p:nvSpPr>
        <p:spPr>
          <a:xfrm>
            <a:off x="550567" y="1446050"/>
            <a:ext cx="5575049" cy="57316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Fira Sans" panose="020B05030500000200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CE152-1D11-70AA-8CF9-5E1AD6694896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CRITERIA &amp; LEADING PRACTICES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D8BFDF-574C-501C-CB7C-66EF408B68BA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Terms of agreements.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Policy goals defined by agencies and decision makers.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Funding restrictions such as permitted uses or investment allocation.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State and local legislation.</a:t>
            </a:r>
          </a:p>
          <a:p>
            <a:pPr marL="0" indent="0">
              <a:spcBef>
                <a:spcPts val="1800"/>
              </a:spcBef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099B93-0C75-EEDF-BFE9-7C6E0BCB6A0B}"/>
              </a:ext>
            </a:extLst>
          </p:cNvPr>
          <p:cNvSpPr/>
          <p:nvPr/>
        </p:nvSpPr>
        <p:spPr>
          <a:xfrm>
            <a:off x="619435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993B74-26BF-B49E-F63F-C9412719EF78}"/>
              </a:ext>
            </a:extLst>
          </p:cNvPr>
          <p:cNvSpPr/>
          <p:nvPr/>
        </p:nvSpPr>
        <p:spPr>
          <a:xfrm>
            <a:off x="619435" y="2259494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21D7BC-8F5F-61C4-849B-E5A5FEE41D5E}"/>
              </a:ext>
            </a:extLst>
          </p:cNvPr>
          <p:cNvSpPr/>
          <p:nvPr/>
        </p:nvSpPr>
        <p:spPr>
          <a:xfrm>
            <a:off x="619435" y="4367530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8B6292-3939-70F7-3348-F67AC856683A}"/>
              </a:ext>
            </a:extLst>
          </p:cNvPr>
          <p:cNvSpPr/>
          <p:nvPr/>
        </p:nvSpPr>
        <p:spPr>
          <a:xfrm>
            <a:off x="620764" y="3128453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FCB09-AE25-AF55-5486-C62902C4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76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89DEC6-2EBA-4608-B45D-4B1F89D5709B}"/>
              </a:ext>
            </a:extLst>
          </p:cNvPr>
          <p:cNvSpPr/>
          <p:nvPr/>
        </p:nvSpPr>
        <p:spPr>
          <a:xfrm>
            <a:off x="-23854" y="0"/>
            <a:ext cx="6816787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060142-3307-4488-925A-879EC7AC5535}"/>
              </a:ext>
            </a:extLst>
          </p:cNvPr>
          <p:cNvSpPr txBox="1">
            <a:spLocks/>
          </p:cNvSpPr>
          <p:nvPr/>
        </p:nvSpPr>
        <p:spPr>
          <a:xfrm>
            <a:off x="578184" y="466744"/>
            <a:ext cx="6197073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C5E0B4"/>
              </a:solidFill>
              <a:latin typeface="Fira Sans" panose="020B05030500000200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7127F7-1AB6-4C0F-AA5E-35852AD8CB46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C97306E-B4EF-4FF7-9405-8A6B0379AC46}"/>
              </a:ext>
            </a:extLst>
          </p:cNvPr>
          <p:cNvSpPr txBox="1">
            <a:spLocks/>
          </p:cNvSpPr>
          <p:nvPr/>
        </p:nvSpPr>
        <p:spPr>
          <a:xfrm>
            <a:off x="595844" y="1132638"/>
            <a:ext cx="6005727" cy="9179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1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building, sky, outdoor, city&#10;&#10;Description automatically generated">
            <a:extLst>
              <a:ext uri="{FF2B5EF4-FFF2-40B4-BE49-F238E27FC236}">
                <a16:creationId xmlns:a16="http://schemas.microsoft.com/office/drawing/2014/main" id="{924B858F-D9AA-4776-8449-B12981805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012" y="0"/>
            <a:ext cx="5370988" cy="6858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5957B702-EDB1-4888-BA36-3CB4A41912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DE257A-D37A-4768-B226-5D179C98094A}"/>
              </a:ext>
            </a:extLst>
          </p:cNvPr>
          <p:cNvSpPr txBox="1">
            <a:spLocks/>
          </p:cNvSpPr>
          <p:nvPr/>
        </p:nvSpPr>
        <p:spPr>
          <a:xfrm>
            <a:off x="6321558" y="586279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pic>
        <p:nvPicPr>
          <p:cNvPr id="24" name="Picture 23" descr="A picture containing text, marketplace&#10;&#10;Description automatically generated">
            <a:extLst>
              <a:ext uri="{FF2B5EF4-FFF2-40B4-BE49-F238E27FC236}">
                <a16:creationId xmlns:a16="http://schemas.microsoft.com/office/drawing/2014/main" id="{CACF5466-6CCF-4DE6-AD0E-6A2D06D096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821012" y="0"/>
            <a:ext cx="5366762" cy="68580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1563549-7C9B-4653-9E9C-0C7CC1542150}"/>
              </a:ext>
            </a:extLst>
          </p:cNvPr>
          <p:cNvSpPr txBox="1">
            <a:spLocks/>
          </p:cNvSpPr>
          <p:nvPr/>
        </p:nvSpPr>
        <p:spPr>
          <a:xfrm>
            <a:off x="6321558" y="5862372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BA826ECC-B0C0-4961-A720-4AEA8EFE13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910" y="60950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BFCEC4-5E6B-CF6C-B482-71D67FB59B87}"/>
              </a:ext>
            </a:extLst>
          </p:cNvPr>
          <p:cNvSpPr txBox="1">
            <a:spLocks/>
          </p:cNvSpPr>
          <p:nvPr/>
        </p:nvSpPr>
        <p:spPr>
          <a:xfrm>
            <a:off x="550567" y="1446050"/>
            <a:ext cx="5575049" cy="57316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Fira Sans" panose="020B05030500000200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CE152-1D11-70AA-8CF9-5E1AD6694896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CRITERIA &amp; LEADING PRACTICES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9D8BFDF-574C-501C-CB7C-66EF408B68BA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414505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Federal agency guidance and requirements: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Department of Housing and Urban Development.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Homeless Policy Research Institute.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U.S. Interagency Counsel on Homelessness.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Agencies providing point-in-time counts of those experiencing homelessness.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Benchmarking.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099B93-0C75-EEDF-BFE9-7C6E0BCB6A0B}"/>
              </a:ext>
            </a:extLst>
          </p:cNvPr>
          <p:cNvSpPr/>
          <p:nvPr/>
        </p:nvSpPr>
        <p:spPr>
          <a:xfrm>
            <a:off x="619435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21D7BC-8F5F-61C4-849B-E5A5FEE41D5E}"/>
              </a:ext>
            </a:extLst>
          </p:cNvPr>
          <p:cNvSpPr/>
          <p:nvPr/>
        </p:nvSpPr>
        <p:spPr>
          <a:xfrm>
            <a:off x="619434" y="4969990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C08981-1671-0038-B806-72194552ADA6}"/>
              </a:ext>
            </a:extLst>
          </p:cNvPr>
          <p:cNvSpPr/>
          <p:nvPr/>
        </p:nvSpPr>
        <p:spPr>
          <a:xfrm>
            <a:off x="609260" y="6159861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291D4E-4AB6-612D-9D45-DCC2E086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26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2796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KEY TAKEAWAYS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Identify and understand key challenges and the agencies that may have a role.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Consider phased audits to evaluate broader risks.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Focus upon a systematic, data-driven, and collaborative approach.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Evaluate disparate data </a:t>
            </a: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sources to illustrate more </a:t>
            </a:r>
            <a:r>
              <a:rPr lang="en-US" sz="2400">
                <a:solidFill>
                  <a:schemeClr val="bg1"/>
                </a:solidFill>
                <a:latin typeface="Fira Sans" panose="020B0503050000020004" pitchFamily="34" charset="0"/>
              </a:rPr>
              <a:t>comprehensive risks, </a:t>
            </a: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efforts, </a:t>
            </a:r>
            <a:r>
              <a:rPr lang="en-US" sz="2400">
                <a:solidFill>
                  <a:schemeClr val="bg1"/>
                </a:solidFill>
                <a:latin typeface="Fira Sans" panose="020B0503050000020004" pitchFamily="34" charset="0"/>
              </a:rPr>
              <a:t>and impacts.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 </a:t>
            </a:r>
          </a:p>
          <a:p>
            <a:pPr marL="228600" lvl="1" indent="0">
              <a:spcBef>
                <a:spcPts val="180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06404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FE7CB-894D-C172-3BF2-6D5966E451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249" y="0"/>
            <a:ext cx="5676294" cy="6858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BB764-4E4B-8A5B-4DBC-A0A03D9E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28742F-810E-8208-4977-99186470DD55}"/>
              </a:ext>
            </a:extLst>
          </p:cNvPr>
          <p:cNvSpPr/>
          <p:nvPr/>
        </p:nvSpPr>
        <p:spPr>
          <a:xfrm>
            <a:off x="619434" y="3814416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072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051C9-DE78-4630-BC86-6E9DE88B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7" y="1"/>
            <a:ext cx="1219395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66A05-A941-432D-8028-BCFE79D78639}"/>
              </a:ext>
            </a:extLst>
          </p:cNvPr>
          <p:cNvSpPr/>
          <p:nvPr/>
        </p:nvSpPr>
        <p:spPr>
          <a:xfrm>
            <a:off x="2754502" y="444137"/>
            <a:ext cx="6667208" cy="5969726"/>
          </a:xfrm>
          <a:prstGeom prst="rect">
            <a:avLst/>
          </a:prstGeom>
          <a:solidFill>
            <a:srgbClr val="01354D">
              <a:alpha val="7803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EB1686-9E9A-47B1-BFF0-A32C62C045BB}"/>
              </a:ext>
            </a:extLst>
          </p:cNvPr>
          <p:cNvSpPr txBox="1">
            <a:spLocks/>
          </p:cNvSpPr>
          <p:nvPr/>
        </p:nvSpPr>
        <p:spPr>
          <a:xfrm>
            <a:off x="3233474" y="918584"/>
            <a:ext cx="5805058" cy="31622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THANK YOU!</a:t>
            </a:r>
            <a:br>
              <a:rPr lang="en-US" b="1" spc="1000" dirty="0">
                <a:solidFill>
                  <a:schemeClr val="bg1"/>
                </a:solidFill>
                <a:latin typeface="Fira Sans" panose="020B0503050000020004" pitchFamily="34" charset="0"/>
              </a:rPr>
            </a:br>
            <a:r>
              <a:rPr lang="en-US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QUESTIONS?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227426D-9ED8-44B6-BBC5-EF883BA44568}"/>
              </a:ext>
            </a:extLst>
          </p:cNvPr>
          <p:cNvSpPr txBox="1">
            <a:spLocks/>
          </p:cNvSpPr>
          <p:nvPr/>
        </p:nvSpPr>
        <p:spPr>
          <a:xfrm>
            <a:off x="3233475" y="2809821"/>
            <a:ext cx="5805058" cy="343030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Denver Auditor’s Office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C5E0B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DenverAuditor.org</a:t>
            </a:r>
            <a:endParaRPr lang="en-US" sz="2400" dirty="0">
              <a:solidFill>
                <a:srgbClr val="C5E0B4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C5E0B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auditor@denvergov.org</a:t>
            </a:r>
            <a:endParaRPr lang="en-US" sz="2400" dirty="0">
              <a:solidFill>
                <a:srgbClr val="C5E0B4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C5E0B4"/>
                </a:solidFill>
              </a:rPr>
              <a:t>720-913-5000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C5E0B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Facebook.com/DenverAuditorOBrien</a:t>
            </a:r>
            <a:endParaRPr lang="en-US" sz="2400" dirty="0">
              <a:solidFill>
                <a:srgbClr val="C5E0B4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5EB376-31E1-4FF9-8D32-D095BB6A13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402" b="13624"/>
          <a:stretch/>
        </p:blipFill>
        <p:spPr>
          <a:xfrm>
            <a:off x="8204743" y="2209164"/>
            <a:ext cx="2433933" cy="2439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AABF3-5BEA-F7E1-FC36-E951EB92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9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0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300" dirty="0">
                <a:solidFill>
                  <a:schemeClr val="bg1"/>
                </a:solidFill>
                <a:latin typeface="Fira Sans" panose="020B0503050000020004" pitchFamily="34" charset="0"/>
              </a:rPr>
              <a:t>PANEL DISCUSSION </a:t>
            </a: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AGENDA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Considering the issues.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Evaluating the data.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Assessing who to audit.</a:t>
            </a: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Managing difficult audits.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Working with third-parties.</a:t>
            </a: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Identifying criteria and leading practices.</a:t>
            </a: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7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21648" y="1730468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Tw Cen MT" panose="020B0602020104020603" pitchFamily="34" charset="0"/>
              </a:rPr>
              <a:t>TIMOTHY M. O’BRIEN, CPA, AUDITOR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28CD38-D40E-1A3E-302B-0DEAB6FEB26D}"/>
              </a:ext>
            </a:extLst>
          </p:cNvPr>
          <p:cNvSpPr/>
          <p:nvPr/>
        </p:nvSpPr>
        <p:spPr>
          <a:xfrm>
            <a:off x="621647" y="2286885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BD627B-8C0E-DA72-A7FA-ACE9B147BEC0}"/>
              </a:ext>
            </a:extLst>
          </p:cNvPr>
          <p:cNvSpPr/>
          <p:nvPr/>
        </p:nvSpPr>
        <p:spPr>
          <a:xfrm>
            <a:off x="621646" y="2843302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E9BC-1369-20A2-20C9-66A140F485DB}"/>
              </a:ext>
            </a:extLst>
          </p:cNvPr>
          <p:cNvSpPr/>
          <p:nvPr/>
        </p:nvSpPr>
        <p:spPr>
          <a:xfrm>
            <a:off x="616430" y="3386911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79DFC0-72F9-2437-3224-23D737B45E7E}"/>
              </a:ext>
            </a:extLst>
          </p:cNvPr>
          <p:cNvSpPr/>
          <p:nvPr/>
        </p:nvSpPr>
        <p:spPr>
          <a:xfrm>
            <a:off x="622124" y="3949732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ABBA12-8369-2280-46A9-98F61473A992}"/>
              </a:ext>
            </a:extLst>
          </p:cNvPr>
          <p:cNvSpPr/>
          <p:nvPr/>
        </p:nvSpPr>
        <p:spPr>
          <a:xfrm>
            <a:off x="612382" y="4518657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A31763-F579-5227-B135-5906A6AB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051C9-DE78-4630-BC86-6E9DE88BD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7" y="1"/>
            <a:ext cx="1219395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66A05-A941-432D-8028-BCFE79D78639}"/>
              </a:ext>
            </a:extLst>
          </p:cNvPr>
          <p:cNvSpPr/>
          <p:nvPr/>
        </p:nvSpPr>
        <p:spPr>
          <a:xfrm>
            <a:off x="2754502" y="444137"/>
            <a:ext cx="6667208" cy="5969726"/>
          </a:xfrm>
          <a:prstGeom prst="rect">
            <a:avLst/>
          </a:prstGeom>
          <a:solidFill>
            <a:srgbClr val="01354D">
              <a:alpha val="7803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EB1686-9E9A-47B1-BFF0-A32C62C045BB}"/>
              </a:ext>
            </a:extLst>
          </p:cNvPr>
          <p:cNvSpPr txBox="1">
            <a:spLocks/>
          </p:cNvSpPr>
          <p:nvPr/>
        </p:nvSpPr>
        <p:spPr>
          <a:xfrm>
            <a:off x="3233474" y="1885071"/>
            <a:ext cx="5805058" cy="35450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CONSIDERING</a:t>
            </a:r>
          </a:p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THE</a:t>
            </a:r>
          </a:p>
          <a:p>
            <a:pPr algn="ctr"/>
            <a:r>
              <a:rPr lang="en-US" sz="5300" b="1" spc="1000" dirty="0">
                <a:solidFill>
                  <a:schemeClr val="bg1"/>
                </a:solidFill>
                <a:latin typeface="Fira Sans" panose="020B0503050000020004" pitchFamily="34" charset="0"/>
              </a:rPr>
              <a:t>ISSUES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5EB376-31E1-4FF9-8D32-D095BB6A1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02" b="13624"/>
          <a:stretch/>
        </p:blipFill>
        <p:spPr>
          <a:xfrm>
            <a:off x="9589888" y="4277114"/>
            <a:ext cx="2433933" cy="24396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D692F-0568-00D8-4F50-74EE0DA4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7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2796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CONSIDERING THE ISSUES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Affordable housing development. </a:t>
            </a:r>
          </a:p>
          <a:p>
            <a:pPr marL="457200" lvl="1">
              <a:spcBef>
                <a:spcPts val="1800"/>
              </a:spcBef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Developer interest and market conditions.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457200" lvl="1">
              <a:spcBef>
                <a:spcPts val="18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+mn-ea"/>
                <a:cs typeface="+mn-cs"/>
              </a:rPr>
              <a:t>Funding sources and permitted uses.</a:t>
            </a:r>
          </a:p>
          <a:p>
            <a:pPr marL="457200" lvl="1">
              <a:spcBef>
                <a:spcPts val="18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Measuring return on investment.</a:t>
            </a:r>
          </a:p>
          <a:p>
            <a:pPr marL="228600" lvl="1" indent="0">
              <a:spcBef>
                <a:spcPts val="1800"/>
              </a:spcBef>
              <a:buNone/>
              <a:defRPr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06404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FE7CB-894D-C172-3BF2-6D5966E451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249" y="0"/>
            <a:ext cx="5676294" cy="6858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BB764-4E4B-8A5B-4DBC-A0A03D9E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E54-3E2D-47F0-8CED-BD431816F8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0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FC5A60-4A76-4330-9D48-29B2BF65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1854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E7B4C-36AF-408F-B938-6A058411C1AC}"/>
              </a:ext>
            </a:extLst>
          </p:cNvPr>
          <p:cNvSpPr/>
          <p:nvPr/>
        </p:nvSpPr>
        <p:spPr>
          <a:xfrm>
            <a:off x="383177" y="1615279"/>
            <a:ext cx="11425646" cy="466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004BB3-0D53-47E4-8008-4327946750F0}"/>
              </a:ext>
            </a:extLst>
          </p:cNvPr>
          <p:cNvSpPr txBox="1">
            <a:spLocks/>
          </p:cNvSpPr>
          <p:nvPr/>
        </p:nvSpPr>
        <p:spPr>
          <a:xfrm>
            <a:off x="1014413" y="1199557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2017 ACTUALS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1C8-FFF7-414D-893C-5B36F47576F4}"/>
              </a:ext>
            </a:extLst>
          </p:cNvPr>
          <p:cNvSpPr/>
          <p:nvPr/>
        </p:nvSpPr>
        <p:spPr>
          <a:xfrm>
            <a:off x="383177" y="436231"/>
            <a:ext cx="11425646" cy="1179048"/>
          </a:xfrm>
          <a:prstGeom prst="rect">
            <a:avLst/>
          </a:prstGeom>
          <a:solidFill>
            <a:srgbClr val="0135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AE22DE-589B-4EEA-A867-21F4C1D8B1D9}"/>
              </a:ext>
            </a:extLst>
          </p:cNvPr>
          <p:cNvSpPr txBox="1">
            <a:spLocks/>
          </p:cNvSpPr>
          <p:nvPr/>
        </p:nvSpPr>
        <p:spPr>
          <a:xfrm>
            <a:off x="839788" y="464516"/>
            <a:ext cx="10515600" cy="1150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CONSIDERING THE ISSUES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8AB1E2-C792-4C7D-A227-0BAF9E99131E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24FD98-449F-45C9-A54D-FCDEBA08DC5E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009DF7F-148D-4B81-8492-CAC7CEF2B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F046FC-B3C2-5B22-B77B-35B41033CEC0}"/>
              </a:ext>
            </a:extLst>
          </p:cNvPr>
          <p:cNvSpPr txBox="1">
            <a:spLocks/>
          </p:cNvSpPr>
          <p:nvPr/>
        </p:nvSpPr>
        <p:spPr>
          <a:xfrm>
            <a:off x="-910568" y="6367411"/>
            <a:ext cx="6928691" cy="31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Source: Auditor’s Office Staff using modified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 data from Housing Stability.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1297A77-BE45-9F3B-3CEE-9153166A0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6966"/>
              </p:ext>
            </p:extLst>
          </p:nvPr>
        </p:nvGraphicFramePr>
        <p:xfrm>
          <a:off x="610690" y="2447373"/>
          <a:ext cx="10970620" cy="2947574"/>
        </p:xfrm>
        <a:graphic>
          <a:graphicData uri="http://schemas.openxmlformats.org/drawingml/2006/table">
            <a:tbl>
              <a:tblPr/>
              <a:tblGrid>
                <a:gridCol w="1097062">
                  <a:extLst>
                    <a:ext uri="{9D8B030D-6E8A-4147-A177-3AD203B41FA5}">
                      <a16:colId xmlns:a16="http://schemas.microsoft.com/office/drawing/2014/main" val="884853417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2794785629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2084581067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1354952277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2998341662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1798573695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4013704921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3788484500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1052482578"/>
                    </a:ext>
                  </a:extLst>
                </a:gridCol>
                <a:gridCol w="1097062">
                  <a:extLst>
                    <a:ext uri="{9D8B030D-6E8A-4147-A177-3AD203B41FA5}">
                      <a16:colId xmlns:a16="http://schemas.microsoft.com/office/drawing/2014/main" val="372840215"/>
                    </a:ext>
                  </a:extLst>
                </a:gridCol>
              </a:tblGrid>
              <a:tr h="6550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Housing Project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Address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Restricted Units Remaining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Tenure Type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Project Status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Funding Source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Funding Amount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Affordability Source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Coordinates (Latitude)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Fira Sans" panose="020B0503050000020004" pitchFamily="34" charset="0"/>
                        </a:rPr>
                        <a:t>Coordinates (Longitude)</a:t>
                      </a:r>
                    </a:p>
                  </a:txBody>
                  <a:tcPr marL="3651" marR="3651" marT="365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44174"/>
                  </a:ext>
                </a:extLst>
              </a:tr>
              <a:tr h="16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Riverstone Heights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123 Oakwood Drive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7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Rental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Constructed &amp; Open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Unknown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 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AS-00649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39.947829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-104.217104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32545"/>
                  </a:ext>
                </a:extLst>
              </a:tr>
              <a:tr h="327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Cedar Ridge Estates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202 Cedar Lane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103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Rental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Constructed &amp; Open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Dedicated Housing Fund Linkage Fee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$3,700,000.00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AS-00422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39.366664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-104.526583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25769"/>
                  </a:ext>
                </a:extLst>
              </a:tr>
              <a:tr h="327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Sierra Verde Estates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789 Pine Crescent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21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Rental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Ready for Occupancy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Skyline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$11,000,000.00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AS-00218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39.511639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-104.397678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14619"/>
                  </a:ext>
                </a:extLst>
              </a:tr>
              <a:tr h="163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Residencias del Sol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101 Birch Avenue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54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Rental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Constructed &amp; Open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HOME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$4,538,460.32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AS-00344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39.703199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-105.868252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334665"/>
                  </a:ext>
                </a:extLst>
              </a:tr>
              <a:tr h="327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Villas de la Esperanza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303 Elm Road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71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Rental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Constructed &amp; Open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HOME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$6,645,194.56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AS-00336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39.306276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-105.265783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48254"/>
                  </a:ext>
                </a:extLst>
              </a:tr>
              <a:tr h="327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+mn-ea"/>
                          <a:cs typeface="+mn-cs"/>
                        </a:rPr>
                        <a:t>Lakeside Commons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  <a:ea typeface="+mn-ea"/>
                          <a:cs typeface="+mn-cs"/>
                        </a:rPr>
                        <a:t>404 Willow Boulevard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1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Rental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Constructed &amp; Open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CDBG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$14,815,237.37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AS-00350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39.146048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-105.052669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40701"/>
                  </a:ext>
                </a:extLst>
              </a:tr>
              <a:tr h="327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Parkside Terraces II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505 Cherry Court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90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Rental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Constructed &amp; Open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Dedicated Housing Fund Property Tax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$21,910,181.00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AS-00417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39.168373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-104.177885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54727"/>
                  </a:ext>
                </a:extLst>
              </a:tr>
              <a:tr h="327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Parkside Terraces III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505 Cherry Court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127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Rental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Constructed &amp; Open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Dedicated Housing Fund Property Tax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$21,910,181.00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AS-00417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39.545414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ira Sans" panose="020B0503050000020004" pitchFamily="34" charset="0"/>
                        </a:rPr>
                        <a:t>-104.222005</a:t>
                      </a:r>
                    </a:p>
                  </a:txBody>
                  <a:tcPr marL="3651" marR="3651" marT="365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0217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4D390D4C-FE83-6E0D-2CFE-2C36F0C0156D}"/>
              </a:ext>
            </a:extLst>
          </p:cNvPr>
          <p:cNvSpPr/>
          <p:nvPr/>
        </p:nvSpPr>
        <p:spPr>
          <a:xfrm>
            <a:off x="6096000" y="3094074"/>
            <a:ext cx="2194759" cy="19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2B4C1E-B87A-9400-0563-F69EDB76BA12}"/>
              </a:ext>
            </a:extLst>
          </p:cNvPr>
          <p:cNvSpPr/>
          <p:nvPr/>
        </p:nvSpPr>
        <p:spPr>
          <a:xfrm>
            <a:off x="6096001" y="4566454"/>
            <a:ext cx="2194758" cy="19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C21B2F-1887-FC7F-7EF1-CF345C6B64F5}"/>
              </a:ext>
            </a:extLst>
          </p:cNvPr>
          <p:cNvSpPr/>
          <p:nvPr/>
        </p:nvSpPr>
        <p:spPr>
          <a:xfrm>
            <a:off x="2805450" y="4549036"/>
            <a:ext cx="1087281" cy="19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E7314-B715-4B3D-D941-1265BA39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5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2796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6032D3-CA8A-4ABC-A136-0E3BAD5B32E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CONSIDERING THE ISSUES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Affordable housing preservation. </a:t>
            </a:r>
          </a:p>
          <a:p>
            <a:pPr marL="463550" lvl="1" indent="-238125">
              <a:spcBef>
                <a:spcPts val="1800"/>
              </a:spcBef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Covenants define affordability and specify requirements.</a:t>
            </a:r>
          </a:p>
          <a:p>
            <a:pPr marL="463550" lvl="1" indent="-238125">
              <a:spcBef>
                <a:spcPts val="18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Preserve affordable housing units by preventing foreclosures and extending covenants.</a:t>
            </a:r>
          </a:p>
          <a:p>
            <a:pPr marL="225425" lvl="1" indent="0">
              <a:spcBef>
                <a:spcPts val="1800"/>
              </a:spcBef>
              <a:buNone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06404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FE7CB-894D-C172-3BF2-6D5966E451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249" y="0"/>
            <a:ext cx="5676294" cy="6858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8C4F7-A8B1-6F9A-5816-C8038B0B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6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4D6FF-12B2-4623-8ECC-F334973070F6}"/>
              </a:ext>
            </a:extLst>
          </p:cNvPr>
          <p:cNvSpPr/>
          <p:nvPr/>
        </p:nvSpPr>
        <p:spPr>
          <a:xfrm>
            <a:off x="-1" y="0"/>
            <a:ext cx="8724198" cy="6858000"/>
          </a:xfrm>
          <a:prstGeom prst="rect">
            <a:avLst/>
          </a:prstGeom>
          <a:solidFill>
            <a:srgbClr val="01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31BB1B9-351E-431D-8340-2C1FE04B8E55}"/>
              </a:ext>
            </a:extLst>
          </p:cNvPr>
          <p:cNvSpPr txBox="1">
            <a:spLocks/>
          </p:cNvSpPr>
          <p:nvPr/>
        </p:nvSpPr>
        <p:spPr>
          <a:xfrm>
            <a:off x="861776" y="1588515"/>
            <a:ext cx="5319067" cy="50676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800"/>
              </a:spcBef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Housing quality standards</a:t>
            </a:r>
            <a:r>
              <a:rPr lang="en-US" dirty="0">
                <a:solidFill>
                  <a:schemeClr val="bg1"/>
                </a:solidFill>
                <a:latin typeface="Fira Sans" panose="020B0503050000020004" pitchFamily="34" charset="0"/>
              </a:rPr>
              <a:t>.</a:t>
            </a:r>
          </a:p>
          <a:p>
            <a:pPr marL="223838" lvl="1" indent="-223838">
              <a:spcBef>
                <a:spcPts val="1800"/>
              </a:spcBef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</a:rPr>
              <a:t>Federal guidelines and local ordinance establish standards and responsibilities of property-owners and residents. </a:t>
            </a:r>
          </a:p>
          <a:p>
            <a:pPr marL="223838" lvl="1" indent="-223838">
              <a:spcBef>
                <a:spcPts val="18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Fira Sans" panose="020B0503050000020004" pitchFamily="34" charset="0"/>
              </a:rPr>
              <a:t>Conduct onsite observations of exterior and interior public spaces.</a:t>
            </a:r>
          </a:p>
          <a:p>
            <a:pPr marL="223838" lvl="1" indent="-223838">
              <a:spcBef>
                <a:spcPts val="18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Fira Sans" panose="020B0503050000020004" pitchFamily="34" charset="0"/>
              </a:rPr>
              <a:t>Compare observations with agency inspection results.</a:t>
            </a:r>
            <a:endParaRPr lang="en-US" sz="18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223838" lvl="1" indent="-223838">
              <a:spcBef>
                <a:spcPts val="1800"/>
              </a:spcBef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C5E0B4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281AB5-CEFB-4312-ABFD-C1E275E4D535}"/>
              </a:ext>
            </a:extLst>
          </p:cNvPr>
          <p:cNvSpPr txBox="1">
            <a:spLocks/>
          </p:cNvSpPr>
          <p:nvPr/>
        </p:nvSpPr>
        <p:spPr>
          <a:xfrm>
            <a:off x="6397289" y="5897785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TIMOTHY M. O’BRIEN, CPA, AUDITOR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8CAE9-706A-4F1C-A314-1FC63C17113C}"/>
              </a:ext>
            </a:extLst>
          </p:cNvPr>
          <p:cNvSpPr/>
          <p:nvPr/>
        </p:nvSpPr>
        <p:spPr>
          <a:xfrm>
            <a:off x="11201311" y="5897785"/>
            <a:ext cx="758332" cy="7583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4188E-19E3-8761-DD3E-FDA72B4D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707" y="-1"/>
            <a:ext cx="5676294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89F7545-D9A9-491B-800C-E8178DD2C8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510" y="5942660"/>
            <a:ext cx="673856" cy="668582"/>
          </a:xfrm>
          <a:prstGeom prst="rect">
            <a:avLst/>
          </a:prstGeom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D3C2A0-CE2F-CC35-8015-7BCEB7E55CFB}"/>
              </a:ext>
            </a:extLst>
          </p:cNvPr>
          <p:cNvSpPr/>
          <p:nvPr/>
        </p:nvSpPr>
        <p:spPr>
          <a:xfrm>
            <a:off x="619435" y="1712712"/>
            <a:ext cx="145393" cy="145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9E664B-9602-71B2-9D43-DB6475F0A7B7}"/>
              </a:ext>
            </a:extLst>
          </p:cNvPr>
          <p:cNvSpPr txBox="1">
            <a:spLocks/>
          </p:cNvSpPr>
          <p:nvPr/>
        </p:nvSpPr>
        <p:spPr>
          <a:xfrm>
            <a:off x="6334218" y="5897784"/>
            <a:ext cx="5183188" cy="828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300" dirty="0">
                <a:solidFill>
                  <a:schemeClr val="bg1"/>
                </a:solidFill>
                <a:latin typeface="Fira Sans" panose="020B0503050000020004" pitchFamily="34" charset="0"/>
              </a:rPr>
              <a:t>TIMOTHY M. O’BRIEN, CPA, AUDITOR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53CCE8-682B-0F6E-5187-FD9ECACFABF1}"/>
              </a:ext>
            </a:extLst>
          </p:cNvPr>
          <p:cNvSpPr txBox="1">
            <a:spLocks/>
          </p:cNvSpPr>
          <p:nvPr/>
        </p:nvSpPr>
        <p:spPr>
          <a:xfrm>
            <a:off x="545408" y="483721"/>
            <a:ext cx="5670392" cy="763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" panose="020B0503050000020004" pitchFamily="34" charset="0"/>
              </a:rPr>
              <a:t>CONSIDERING THE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C526-476F-40FE-38EE-5FC0DED3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6C91-7E01-4BCA-993B-6C7F3DE974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9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9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B0F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edi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Sans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ther Graphics Display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Sans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- or 3-column displa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Sans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9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12909</TotalTime>
  <Words>1770</Words>
  <Application>Microsoft Office PowerPoint</Application>
  <PresentationFormat>Widescreen</PresentationFormat>
  <Paragraphs>462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Calibri Light</vt:lpstr>
      <vt:lpstr>CenturyGothic</vt:lpstr>
      <vt:lpstr>Fira Sans</vt:lpstr>
      <vt:lpstr>Fira Sans ExtraBold</vt:lpstr>
      <vt:lpstr>Georgia</vt:lpstr>
      <vt:lpstr>Tw Cen MT</vt:lpstr>
      <vt:lpstr>Wingdings</vt:lpstr>
      <vt:lpstr>Office Theme</vt:lpstr>
      <vt:lpstr>1_Office Theme</vt:lpstr>
      <vt:lpstr>Credits</vt:lpstr>
      <vt:lpstr>Other Graphics Display Options</vt:lpstr>
      <vt:lpstr>2- or 3-column displays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Neumann, Jeff - AO Graphics and Visual Information Specialist</dc:creator>
  <cp:lastModifiedBy>Faussone, Tyson - AO Lead Auditor</cp:lastModifiedBy>
  <cp:revision>223</cp:revision>
  <cp:lastPrinted>2024-09-04T15:03:26Z</cp:lastPrinted>
  <dcterms:created xsi:type="dcterms:W3CDTF">2019-05-24T14:11:19Z</dcterms:created>
  <dcterms:modified xsi:type="dcterms:W3CDTF">2024-09-04T20:35:57Z</dcterms:modified>
</cp:coreProperties>
</file>