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69" r:id="rId3"/>
    <p:sldId id="287" r:id="rId4"/>
    <p:sldId id="278" r:id="rId5"/>
    <p:sldId id="279" r:id="rId6"/>
    <p:sldId id="299" r:id="rId7"/>
    <p:sldId id="301" r:id="rId8"/>
    <p:sldId id="280" r:id="rId9"/>
    <p:sldId id="292" r:id="rId10"/>
    <p:sldId id="289" r:id="rId11"/>
    <p:sldId id="290" r:id="rId12"/>
    <p:sldId id="302" r:id="rId13"/>
    <p:sldId id="291" r:id="rId14"/>
    <p:sldId id="300" r:id="rId15"/>
    <p:sldId id="282" r:id="rId16"/>
    <p:sldId id="281" r:id="rId17"/>
    <p:sldId id="293" r:id="rId18"/>
    <p:sldId id="294" r:id="rId19"/>
    <p:sldId id="297" r:id="rId20"/>
    <p:sldId id="295" r:id="rId21"/>
    <p:sldId id="296" r:id="rId22"/>
    <p:sldId id="298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82D"/>
    <a:srgbClr val="3D5FB6"/>
    <a:srgbClr val="7F94CD"/>
    <a:srgbClr val="97A6C8"/>
    <a:srgbClr val="6C87AF"/>
    <a:srgbClr val="3A4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07" autoAdjust="0"/>
  </p:normalViewPr>
  <p:slideViewPr>
    <p:cSldViewPr>
      <p:cViewPr varScale="1">
        <p:scale>
          <a:sx n="74" d="100"/>
          <a:sy n="74" d="100"/>
        </p:scale>
        <p:origin x="1296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A651B-A2D4-4D6E-AA90-63EEE6657D61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FF19D-FEDC-4E33-84AA-5C6119D263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50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FF19D-FEDC-4E33-84AA-5C6119D263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91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FF19D-FEDC-4E33-84AA-5C6119D2638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91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FF19D-FEDC-4E33-84AA-5C6119D2638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73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FF19D-FEDC-4E33-84AA-5C6119D2638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55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FF19D-FEDC-4E33-84AA-5C6119D263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7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FF19D-FEDC-4E33-84AA-5C6119D263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04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FF19D-FEDC-4E33-84AA-5C6119D263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61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FF19D-FEDC-4E33-84AA-5C6119D263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15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FF19D-FEDC-4E33-84AA-5C6119D263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0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FF19D-FEDC-4E33-84AA-5C6119D2638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20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FF19D-FEDC-4E33-84AA-5C6119D263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57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FF19D-FEDC-4E33-84AA-5C6119D2638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157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FF19D-FEDC-4E33-84AA-5C6119D2638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847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B64EF9-1C36-415C-BA1F-BEAFFD3553CA}" type="datetimeFigureOut">
              <a:rPr lang="en-US" smtClean="0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636ED-35E1-4BD2-A5B6-84A30B513A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16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81B145-D97E-47C6-9162-FC415F403D47}" type="datetimeFigureOut">
              <a:rPr lang="en-US" smtClean="0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A4F85F-D2F9-4A88-8114-272DF05418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2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908F48-062D-4857-ACA3-4C65BF5E3AC1}" type="datetimeFigureOut">
              <a:rPr lang="en-US" smtClean="0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86F56-08DB-4E76-B968-7A61A7212D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68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7FB84-4009-4619-ACC2-E5C680F67817}" type="datetimeFigureOut">
              <a:rPr lang="en-US" smtClean="0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ECBFBD-7352-423A-95F2-322885AF59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48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06EBC6-B415-4B44-AED9-7C7401D10DB4}" type="datetimeFigureOut">
              <a:rPr lang="en-US" smtClean="0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822E06-CC13-4D5E-8FC7-355AAD1EDF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2043F8-6D3B-4A81-AAFB-F6CA5D5E45BB}" type="datetimeFigureOut">
              <a:rPr lang="en-US" smtClean="0"/>
              <a:pPr>
                <a:defRPr/>
              </a:pPr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ECD1F-1752-4BA2-9574-98215E9591E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689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EAFB5-3B4E-4E50-8DCD-556C161CA321}" type="datetimeFigureOut">
              <a:rPr lang="en-US" smtClean="0"/>
              <a:pPr>
                <a:defRPr/>
              </a:pPr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585E2-686E-4667-8588-1A9D9A2D59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25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4E979-8425-440E-B644-09987176B959}" type="datetimeFigureOut">
              <a:rPr lang="en-US" smtClean="0"/>
              <a:pPr>
                <a:defRPr/>
              </a:pPr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E909DD-DE3D-4E65-B73F-54A698A580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2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9A7A7-AF85-4C80-9C35-37F16C083274}" type="datetimeFigureOut">
              <a:rPr lang="en-US" smtClean="0"/>
              <a:pPr>
                <a:defRPr/>
              </a:pPr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4A27A9-62A9-45A0-88E0-3837124B65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5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7FEE06-D7E7-42EB-84D1-A76FD1082B80}" type="datetimeFigureOut">
              <a:rPr lang="en-US" smtClean="0"/>
              <a:pPr>
                <a:defRPr/>
              </a:pPr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35CE0-0748-4E11-AC6E-59A5BB6B3F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1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B15E9-2039-423D-AF4A-6DE4A9597DF9}" type="datetimeFigureOut">
              <a:rPr lang="en-US" smtClean="0"/>
              <a:pPr>
                <a:defRPr/>
              </a:pPr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D040B-4A6A-4706-B92D-3C54F370D3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53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39B4BA-6F1F-419C-828D-A9B80A75C8AA}" type="datetimeFigureOut">
              <a:rPr lang="en-US" smtClean="0"/>
              <a:pPr>
                <a:defRPr/>
              </a:pPr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6127B7-9505-48F2-9114-B20E4615D1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1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724400"/>
            <a:ext cx="9144000" cy="2133601"/>
          </a:xfrm>
          <a:prstGeom prst="rect">
            <a:avLst/>
          </a:prstGeom>
          <a:solidFill>
            <a:srgbClr val="001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BD3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319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spc="600" dirty="0">
                <a:solidFill>
                  <a:srgbClr val="3A424E"/>
                </a:solidFill>
                <a:latin typeface="+mj-lt"/>
              </a:rPr>
              <a:t>CALIFORNIA STATE AUDITOR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878007" y="838200"/>
            <a:ext cx="112593" cy="3429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5040299"/>
            <a:ext cx="1513150" cy="1501801"/>
          </a:xfrm>
          <a:prstGeom prst="rect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457200" y="6172200"/>
            <a:ext cx="5345430" cy="33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Live Virtual</a:t>
            </a:r>
            <a:r>
              <a: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WIAF </a:t>
            </a:r>
            <a:r>
              <a:rPr lang="en-US" sz="1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|</a:t>
            </a:r>
            <a:r>
              <a:rPr lang="en-US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US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September 11, 2024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19200" y="2892623"/>
            <a:ext cx="7010400" cy="838200"/>
          </a:xfrm>
        </p:spPr>
        <p:txBody>
          <a:bodyPr rtlCol="0">
            <a:normAutofit/>
          </a:bodyPr>
          <a:lstStyle/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Nicholas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Kolitsos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CPA, Audit Principal </a:t>
            </a:r>
          </a:p>
          <a:p>
            <a: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Chris Paparian, Senior Auditor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19200" y="213191"/>
            <a:ext cx="7609150" cy="2560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US" sz="10700" b="1" dirty="0">
                <a:solidFill>
                  <a:srgbClr val="00182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Auditing State and Local Homelessness Programs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42034" y="2703522"/>
            <a:ext cx="8229600" cy="3230563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</a:pP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eaLnBrk="1" hangingPunct="1">
              <a:buNone/>
            </a:pP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None/>
            </a:pPr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421896"/>
            <a:ext cx="5638800" cy="14282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3A42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Methodology for Evaluating the State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91868"/>
            <a:ext cx="4038600" cy="609600"/>
          </a:xfrm>
          <a:prstGeom prst="rect">
            <a:avLst/>
          </a:prstGeom>
          <a:solidFill>
            <a:srgbClr val="00182D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72366" y="1991868"/>
            <a:ext cx="5791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5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Cost Effectiveness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034" y="526416"/>
            <a:ext cx="112593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Figure 2, an image depicting and explaining the three phases of homelessness and the solutions that can mitigate each phase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21"/>
          <a:stretch/>
        </p:blipFill>
        <p:spPr bwMode="auto">
          <a:xfrm>
            <a:off x="1143000" y="2716530"/>
            <a:ext cx="68580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82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94441" y="2847720"/>
            <a:ext cx="2954169" cy="367576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1" indent="0" eaLnBrk="1" hangingPunct="1">
              <a:buNone/>
            </a:pPr>
            <a:endParaRPr lang="en-US" dirty="0"/>
          </a:p>
          <a:p>
            <a:pPr marL="274320" lvl="1" indent="0" eaLnBrk="1" hangingPunct="1">
              <a:buNone/>
            </a:pPr>
            <a:r>
              <a:rPr lang="en-US" sz="2000" b="1" dirty="0"/>
              <a:t>Prevention Programs</a:t>
            </a:r>
          </a:p>
          <a:p>
            <a:pPr lvl="1" indent="0" eaLnBrk="1" hangingPunct="1">
              <a:buNone/>
            </a:pPr>
            <a:endParaRPr lang="en-US" sz="2000" dirty="0"/>
          </a:p>
          <a:p>
            <a:pPr marL="342900" lvl="1" indent="0">
              <a:buNone/>
            </a:pPr>
            <a:endParaRPr lang="en-US" sz="2000" dirty="0"/>
          </a:p>
          <a:p>
            <a:pPr lvl="1"/>
            <a:r>
              <a:rPr lang="en-US" sz="2000" dirty="0" err="1"/>
              <a:t>CalWORKS</a:t>
            </a:r>
            <a:r>
              <a:rPr lang="en-US" sz="2000" dirty="0"/>
              <a:t> Housing Support Program</a:t>
            </a:r>
          </a:p>
          <a:p>
            <a:pPr marL="3429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Emergency Rental Assistance Program</a:t>
            </a: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421896"/>
            <a:ext cx="5638800" cy="14282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3A42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Methodology for Evaluating the State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91868"/>
            <a:ext cx="4038600" cy="609600"/>
          </a:xfrm>
          <a:prstGeom prst="rect">
            <a:avLst/>
          </a:prstGeom>
          <a:solidFill>
            <a:srgbClr val="00182D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81000" y="2002536"/>
            <a:ext cx="3938752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5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Cost Effectiveness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034" y="526416"/>
            <a:ext cx="112593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148610" y="2858388"/>
            <a:ext cx="2963166" cy="36650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indent="0">
              <a:buFont typeface="Arial" panose="020B0604020202020204" pitchFamily="34" charset="0"/>
              <a:buNone/>
            </a:pPr>
            <a:r>
              <a:rPr lang="en-US" sz="2000" b="1" dirty="0"/>
              <a:t>Outreach, Safety, and Interim Housing Programs</a:t>
            </a:r>
          </a:p>
          <a:p>
            <a:pPr marL="514350" indent="-342900"/>
            <a:r>
              <a:rPr lang="en-US" sz="2000" dirty="0"/>
              <a:t>Encampment Resolution Funding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111776" y="2858388"/>
            <a:ext cx="2920010" cy="36757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 indent="0">
              <a:buFont typeface="Arial" panose="020B0604020202020204" pitchFamily="34" charset="0"/>
              <a:buNone/>
            </a:pPr>
            <a:r>
              <a:rPr lang="en-US" sz="2000" b="1" dirty="0"/>
              <a:t>Permanent Housing Programs</a:t>
            </a:r>
            <a:endParaRPr lang="en-US" sz="2000" dirty="0"/>
          </a:p>
          <a:p>
            <a:pPr marL="800100" lvl="1" indent="-285750"/>
            <a:endParaRPr lang="en-US" sz="2000" dirty="0"/>
          </a:p>
          <a:p>
            <a:pPr marL="857250" lvl="1" indent="-342900"/>
            <a:r>
              <a:rPr lang="en-US" sz="2000" dirty="0" err="1"/>
              <a:t>Homekey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748862" y="5912885"/>
            <a:ext cx="803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Homeless Housing, Assistance and Prevention Program (covers all three)</a:t>
            </a:r>
          </a:p>
        </p:txBody>
      </p:sp>
    </p:spTree>
    <p:extLst>
      <p:ext uri="{BB962C8B-B14F-4D97-AF65-F5344CB8AC3E}">
        <p14:creationId xmlns:p14="http://schemas.microsoft.com/office/powerpoint/2010/main" val="1464249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marL="342900" lvl="1" indent="0" eaLnBrk="1" hangingPunct="1">
              <a:lnSpc>
                <a:spcPct val="150000"/>
              </a:lnSpc>
              <a:buNone/>
            </a:pPr>
            <a:r>
              <a:rPr lang="en-US" sz="3200" dirty="0"/>
              <a:t>Two Categories of Programs:</a:t>
            </a:r>
          </a:p>
          <a:p>
            <a:pPr lvl="2">
              <a:lnSpc>
                <a:spcPct val="150000"/>
              </a:lnSpc>
            </a:pPr>
            <a:r>
              <a:rPr lang="en-US" sz="2800" dirty="0"/>
              <a:t>Insufficient data to assess cost effectiveness</a:t>
            </a:r>
          </a:p>
          <a:p>
            <a:pPr lvl="2">
              <a:lnSpc>
                <a:spcPct val="150000"/>
              </a:lnSpc>
            </a:pPr>
            <a:r>
              <a:rPr lang="en-US" sz="2800" dirty="0"/>
              <a:t>Likely cost effective</a:t>
            </a:r>
          </a:p>
          <a:p>
            <a:pPr marL="342900" lvl="1" indent="0">
              <a:lnSpc>
                <a:spcPct val="150000"/>
              </a:lnSpc>
              <a:buNone/>
            </a:pPr>
            <a:endParaRPr lang="en-US" dirty="0"/>
          </a:p>
          <a:p>
            <a:pPr lvl="1" eaLnBrk="1" hangingPunct="1">
              <a:buNone/>
            </a:pPr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421896"/>
            <a:ext cx="5638800" cy="14282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3A42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Methodology for Evaluating the State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91868"/>
            <a:ext cx="4038600" cy="609600"/>
          </a:xfrm>
          <a:prstGeom prst="rect">
            <a:avLst/>
          </a:prstGeom>
          <a:solidFill>
            <a:srgbClr val="00182D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81000" y="2077848"/>
            <a:ext cx="381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Cost Effectiveness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034" y="526416"/>
            <a:ext cx="112593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49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Three programs lacked sufficient data to assess cost effectiveness:</a:t>
            </a:r>
          </a:p>
          <a:p>
            <a:pPr lvl="4">
              <a:lnSpc>
                <a:spcPct val="150000"/>
              </a:lnSpc>
            </a:pPr>
            <a:r>
              <a:rPr lang="en-US" sz="1950" dirty="0">
                <a:latin typeface="Verdana" panose="020B0604030504040204" pitchFamily="34" charset="0"/>
                <a:ea typeface="Verdana" panose="020B0604030504040204" pitchFamily="34" charset="0"/>
              </a:rPr>
              <a:t>Encampment Resolution Funding</a:t>
            </a:r>
          </a:p>
          <a:p>
            <a:pPr lvl="4">
              <a:lnSpc>
                <a:spcPct val="150000"/>
              </a:lnSpc>
            </a:pPr>
            <a:r>
              <a:rPr lang="en-US" sz="1950" dirty="0">
                <a:latin typeface="Verdana" panose="020B0604030504040204" pitchFamily="34" charset="0"/>
                <a:ea typeface="Verdana" panose="020B0604030504040204" pitchFamily="34" charset="0"/>
              </a:rPr>
              <a:t>Homeless Housing, Assistance and Prevention</a:t>
            </a:r>
          </a:p>
          <a:p>
            <a:pPr lvl="4">
              <a:lnSpc>
                <a:spcPct val="150000"/>
              </a:lnSpc>
            </a:pPr>
            <a:r>
              <a:rPr lang="en-US" sz="1950" dirty="0">
                <a:latin typeface="Verdana" panose="020B0604030504040204" pitchFamily="34" charset="0"/>
                <a:ea typeface="Verdana" panose="020B0604030504040204" pitchFamily="34" charset="0"/>
              </a:rPr>
              <a:t>Emergency Rental Assistance</a:t>
            </a:r>
          </a:p>
          <a:p>
            <a:pPr lvl="1" eaLnBrk="1" hangingPunct="1">
              <a:lnSpc>
                <a:spcPct val="150000"/>
              </a:lnSpc>
            </a:pPr>
            <a:endParaRPr lang="en-US" dirty="0"/>
          </a:p>
          <a:p>
            <a:pPr lvl="1" eaLnBrk="1" hangingPunct="1">
              <a:buNone/>
            </a:pPr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421896"/>
            <a:ext cx="5638800" cy="14282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3A42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Methodology for Evaluating the State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91868"/>
            <a:ext cx="4038600" cy="609600"/>
          </a:xfrm>
          <a:prstGeom prst="rect">
            <a:avLst/>
          </a:prstGeom>
          <a:solidFill>
            <a:srgbClr val="00182D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81000" y="2077848"/>
            <a:ext cx="381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Cost Effectiveness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034" y="526416"/>
            <a:ext cx="112593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Unclear Data Linear Icon Graphics Illustration Information Vector,  Graphics, Illustration, Information PNG and Vector with Transparent  Background for Free Download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9" t="8960" r="16234" b="26306"/>
          <a:stretch/>
        </p:blipFill>
        <p:spPr bwMode="auto">
          <a:xfrm>
            <a:off x="228600" y="4038600"/>
            <a:ext cx="16002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148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lvl="1" eaLnBrk="1" hangingPunct="1">
              <a:buNone/>
            </a:pPr>
            <a:r>
              <a:rPr lang="en-US" b="1" dirty="0" err="1"/>
              <a:t>Calworks</a:t>
            </a:r>
            <a:r>
              <a:rPr lang="en-US" b="1" dirty="0"/>
              <a:t> HSP</a:t>
            </a:r>
          </a:p>
          <a:p>
            <a:pPr lvl="1" eaLnBrk="1" hangingPunct="1">
              <a:buNone/>
            </a:pPr>
            <a:endParaRPr lang="en-US" dirty="0"/>
          </a:p>
          <a:p>
            <a:pPr lvl="1" eaLnBrk="1" hangingPunct="1">
              <a:buNone/>
            </a:pPr>
            <a:endParaRPr lang="en-US" dirty="0"/>
          </a:p>
          <a:p>
            <a:pPr lvl="1" eaLnBrk="1" hangingPunct="1">
              <a:buNone/>
            </a:pPr>
            <a:endParaRPr lang="en-US" dirty="0"/>
          </a:p>
          <a:p>
            <a:pPr lvl="1" eaLnBrk="1" hangingPunct="1">
              <a:buNone/>
            </a:pPr>
            <a:endParaRPr lang="en-US" dirty="0"/>
          </a:p>
          <a:p>
            <a:pPr lvl="1" eaLnBrk="1" hangingPunct="1">
              <a:buNone/>
            </a:pPr>
            <a:endParaRPr lang="en-US" dirty="0"/>
          </a:p>
          <a:p>
            <a:pPr lvl="1" eaLnBrk="1" hangingPunct="1">
              <a:buNone/>
            </a:pPr>
            <a:r>
              <a:rPr lang="en-US" b="1" dirty="0" err="1"/>
              <a:t>Homekey</a:t>
            </a:r>
            <a:endParaRPr lang="en-US" b="1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421896"/>
            <a:ext cx="5638800" cy="14282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3A42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Methodology for Evaluating the State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91868"/>
            <a:ext cx="4038600" cy="609600"/>
          </a:xfrm>
          <a:prstGeom prst="rect">
            <a:avLst/>
          </a:prstGeom>
          <a:solidFill>
            <a:srgbClr val="00182D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81000" y="2077848"/>
            <a:ext cx="3810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Cost Effectiveness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034" y="526416"/>
            <a:ext cx="112593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114140"/>
            <a:ext cx="9002009" cy="13604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44031"/>
            <a:ext cx="8640997" cy="132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16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4191000" cy="3230563"/>
          </a:xfrm>
        </p:spPr>
        <p:txBody>
          <a:bodyPr/>
          <a:lstStyle/>
          <a:p>
            <a:pPr lvl="1" eaLnBrk="1" hangingPunct="1">
              <a:buNone/>
            </a:pPr>
            <a:endParaRPr lang="en-US" dirty="0"/>
          </a:p>
          <a:p>
            <a:pPr lvl="1" eaLnBrk="1" hangingPunct="1"/>
            <a:r>
              <a:rPr lang="en-US" sz="2800" dirty="0"/>
              <a:t>Scorecard</a:t>
            </a:r>
          </a:p>
          <a:p>
            <a:pPr lvl="1" eaLnBrk="1" hangingPunct="1"/>
            <a:r>
              <a:rPr lang="en-US" sz="2800" dirty="0"/>
              <a:t>Improving Data Quality</a:t>
            </a:r>
          </a:p>
          <a:p>
            <a:pPr lvl="1" eaLnBrk="1" hangingPunct="1"/>
            <a:r>
              <a:rPr lang="en-US" sz="2800" dirty="0"/>
              <a:t>Reporting on Costs and Outcomes (Pending Legislation)</a:t>
            </a:r>
          </a:p>
          <a:p>
            <a:pPr lvl="1" eaLnBrk="1" hangingPunct="1">
              <a:buNone/>
            </a:pPr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421896"/>
            <a:ext cx="5638800" cy="142824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3A42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Methodology for Evaluating the State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91868"/>
            <a:ext cx="4572000" cy="609600"/>
          </a:xfrm>
          <a:prstGeom prst="rect">
            <a:avLst/>
          </a:prstGeom>
          <a:solidFill>
            <a:srgbClr val="00182D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76200" y="2085720"/>
            <a:ext cx="4953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State Recommendations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034" y="526416"/>
            <a:ext cx="112593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Figure 5, a depiction of a hypothetical example of a state homelessness program scorecard with categories that would allow the user to organize and determine the cost per outcome of a specific program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66468"/>
            <a:ext cx="4100223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78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lvl="1" eaLnBrk="1" hangingPunct="1">
              <a:buNone/>
            </a:pP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None/>
            </a:pPr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421896"/>
            <a:ext cx="5638800" cy="14282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3A42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Methodology for Evaluating Local Governments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91868"/>
            <a:ext cx="3578578" cy="609600"/>
          </a:xfrm>
          <a:prstGeom prst="rect">
            <a:avLst/>
          </a:prstGeom>
          <a:solidFill>
            <a:srgbClr val="00182D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81000" y="1966196"/>
            <a:ext cx="3352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Selection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034" y="526416"/>
            <a:ext cx="112593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Design | City of San Diego Official Webs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74" y="3314447"/>
            <a:ext cx="3924300" cy="239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ogo Guidelines | City of San José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4" y="3520541"/>
            <a:ext cx="3505200" cy="198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202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10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Audit objectives covered many aspects of the cities’ homelessness efforts including:</a:t>
            </a:r>
          </a:p>
          <a:p>
            <a:pPr lvl="4">
              <a:lnSpc>
                <a:spcPct val="150000"/>
              </a:lnSpc>
              <a:spcBef>
                <a:spcPts val="3000"/>
              </a:spcBef>
            </a:pPr>
            <a:r>
              <a:rPr lang="en-US" sz="1950" dirty="0">
                <a:latin typeface="Verdana" panose="020B0604030504040204" pitchFamily="34" charset="0"/>
                <a:ea typeface="Verdana" panose="020B0604030504040204" pitchFamily="34" charset="0"/>
              </a:rPr>
              <a:t>Finances</a:t>
            </a:r>
          </a:p>
          <a:p>
            <a:pPr lvl="4">
              <a:lnSpc>
                <a:spcPct val="150000"/>
              </a:lnSpc>
              <a:spcBef>
                <a:spcPts val="3000"/>
              </a:spcBef>
            </a:pPr>
            <a:r>
              <a:rPr lang="en-US" sz="1950" dirty="0">
                <a:latin typeface="Verdana" panose="020B0604030504040204" pitchFamily="34" charset="0"/>
                <a:ea typeface="Verdana" panose="020B0604030504040204" pitchFamily="34" charset="0"/>
              </a:rPr>
              <a:t>Effectiveness</a:t>
            </a:r>
          </a:p>
          <a:p>
            <a:pPr lvl="4">
              <a:lnSpc>
                <a:spcPct val="150000"/>
              </a:lnSpc>
              <a:spcBef>
                <a:spcPts val="3000"/>
              </a:spcBef>
            </a:pPr>
            <a:r>
              <a:rPr lang="en-US" sz="1950" dirty="0">
                <a:latin typeface="Verdana" panose="020B0604030504040204" pitchFamily="34" charset="0"/>
                <a:ea typeface="Verdana" panose="020B0604030504040204" pitchFamily="34" charset="0"/>
              </a:rPr>
              <a:t>Housing</a:t>
            </a: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None/>
            </a:pPr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421896"/>
            <a:ext cx="5638800" cy="14282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3A42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Methodology for Evaluating Local Governments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91868"/>
            <a:ext cx="3578578" cy="609600"/>
          </a:xfrm>
          <a:prstGeom prst="rect">
            <a:avLst/>
          </a:prstGeom>
          <a:solidFill>
            <a:srgbClr val="00182D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81000" y="1966196"/>
            <a:ext cx="3352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034" y="526416"/>
            <a:ext cx="112593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2" descr="House Clip Art at Clker.com - vector clip art online, royalty free &amp; public  doma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5436582"/>
            <a:ext cx="668893" cy="68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43,917 Black White Dollar Bill Royalty-Free Images, Stock Photos &amp; Pictures  |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6" t="18107" r="9550" b="19708"/>
          <a:stretch/>
        </p:blipFill>
        <p:spPr bwMode="auto">
          <a:xfrm>
            <a:off x="547966" y="3796520"/>
            <a:ext cx="1066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8,046 Contract Clipart Royalty-Free Photos and Stock Images | Shutte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2"/>
          <a:stretch/>
        </p:blipFill>
        <p:spPr bwMode="auto">
          <a:xfrm>
            <a:off x="781050" y="4634720"/>
            <a:ext cx="691362" cy="67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6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11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Difficulties gathering comprehensive funding information:</a:t>
            </a:r>
          </a:p>
          <a:p>
            <a:pPr lvl="4">
              <a:lnSpc>
                <a:spcPct val="150000"/>
              </a:lnSpc>
              <a:spcBef>
                <a:spcPts val="2400"/>
              </a:spcBef>
            </a:pPr>
            <a:r>
              <a:rPr lang="en-US" sz="2000" dirty="0"/>
              <a:t>Lack of Consistency Between Departments </a:t>
            </a:r>
          </a:p>
          <a:p>
            <a:pPr lvl="4">
              <a:lnSpc>
                <a:spcPct val="150000"/>
              </a:lnSpc>
              <a:spcBef>
                <a:spcPts val="2400"/>
              </a:spcBef>
            </a:pPr>
            <a:r>
              <a:rPr lang="en-US" sz="2000" dirty="0"/>
              <a:t>Comingling of Funds</a:t>
            </a:r>
          </a:p>
          <a:p>
            <a:pPr lvl="4">
              <a:lnSpc>
                <a:spcPct val="150000"/>
              </a:lnSpc>
              <a:spcBef>
                <a:spcPts val="2400"/>
              </a:spcBef>
            </a:pPr>
            <a:r>
              <a:rPr lang="en-US" sz="2000" dirty="0"/>
              <a:t>No Spending Plan</a:t>
            </a:r>
          </a:p>
          <a:p>
            <a:pPr lvl="4">
              <a:lnSpc>
                <a:spcPct val="150000"/>
              </a:lnSpc>
            </a:pPr>
            <a:endParaRPr lang="en-US" sz="1800" dirty="0"/>
          </a:p>
          <a:p>
            <a:pPr lvl="1" eaLnBrk="1" hangingPunct="1"/>
            <a:endParaRPr lang="en-US" dirty="0"/>
          </a:p>
          <a:p>
            <a:pPr lvl="1" eaLnBrk="1" hangingPunct="1">
              <a:buNone/>
            </a:pPr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421896"/>
            <a:ext cx="5638800" cy="14282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3A42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Methodology for Evaluating Local Governments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91868"/>
            <a:ext cx="4419600" cy="609600"/>
          </a:xfrm>
          <a:prstGeom prst="rect">
            <a:avLst/>
          </a:prstGeom>
          <a:solidFill>
            <a:srgbClr val="00182D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04800" y="2096388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Funding and Tracking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034" y="526416"/>
            <a:ext cx="112593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Inconsistent Images – Browse 7,202 Stock Photos, Vectors, and Video | Adobe  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8100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Euro Money Transfer: Over 27,360 Royalty-Free Licensable Stock  Illustrations &amp; Drawings | Shutte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99"/>
          <a:stretch/>
        </p:blipFill>
        <p:spPr bwMode="auto">
          <a:xfrm>
            <a:off x="6885379" y="4699636"/>
            <a:ext cx="1039421" cy="70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Budget Clipart Images | Free Download | PNG Transparent Background - Pngtr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379" y="5255801"/>
            <a:ext cx="944563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48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pPr lvl="1" eaLnBrk="1" hangingPunct="1"/>
            <a:r>
              <a:rPr lang="en-US" sz="3200" dirty="0"/>
              <a:t>Sources of information gathered to compile homelessness funding information:</a:t>
            </a:r>
          </a:p>
          <a:p>
            <a:pPr lvl="2"/>
            <a:r>
              <a:rPr lang="en-US" sz="2800" dirty="0"/>
              <a:t>Approved Budgets</a:t>
            </a:r>
          </a:p>
          <a:p>
            <a:pPr lvl="2"/>
            <a:r>
              <a:rPr lang="en-US" sz="2800" dirty="0"/>
              <a:t>Federal and State Grant Award Letters</a:t>
            </a:r>
          </a:p>
          <a:p>
            <a:pPr lvl="2"/>
            <a:r>
              <a:rPr lang="en-US" sz="2800" dirty="0"/>
              <a:t>City Accounting Records</a:t>
            </a:r>
          </a:p>
          <a:p>
            <a:pPr lvl="2"/>
            <a:r>
              <a:rPr lang="en-US" sz="2800" dirty="0"/>
              <a:t>Contracts with Nonprofits</a:t>
            </a:r>
          </a:p>
          <a:p>
            <a:pPr lvl="2"/>
            <a:endParaRPr lang="en-US" sz="2100" dirty="0"/>
          </a:p>
          <a:p>
            <a:pPr lvl="3"/>
            <a:endParaRPr lang="en-US" sz="1950" dirty="0"/>
          </a:p>
          <a:p>
            <a:pPr lvl="1" eaLnBrk="1" hangingPunct="1">
              <a:buNone/>
            </a:pPr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421896"/>
            <a:ext cx="5638800" cy="14282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3A42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Methodology for Evaluating Local Governments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91868"/>
            <a:ext cx="4419600" cy="609600"/>
          </a:xfrm>
          <a:prstGeom prst="rect">
            <a:avLst/>
          </a:prstGeom>
          <a:solidFill>
            <a:srgbClr val="00182D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2034" y="526416"/>
            <a:ext cx="112593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304800" y="2096388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Funding and Tracking</a:t>
            </a:r>
          </a:p>
        </p:txBody>
      </p:sp>
    </p:spTree>
    <p:extLst>
      <p:ext uri="{BB962C8B-B14F-4D97-AF65-F5344CB8AC3E}">
        <p14:creationId xmlns:p14="http://schemas.microsoft.com/office/powerpoint/2010/main" val="2375949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151016"/>
            <a:ext cx="9144000" cy="4724401"/>
          </a:xfrm>
          <a:prstGeom prst="rect">
            <a:avLst/>
          </a:prstGeom>
          <a:solidFill>
            <a:srgbClr val="001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CBD37"/>
              </a:solidFill>
            </a:endParaRPr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30827" y="381000"/>
            <a:ext cx="7682345" cy="1447237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3A42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Webinar Topics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916363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Audit Request and Planning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Methodology for Evaluating the State</a:t>
            </a:r>
          </a:p>
          <a:p>
            <a:pPr eaLnBrk="1" hangingPunct="1">
              <a:lnSpc>
                <a:spcPct val="150000"/>
              </a:lnSpc>
            </a:pPr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Methodology for Evaluating Local Governments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542034" y="526416"/>
            <a:ext cx="112593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6609159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3A42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Methodology for Evaluating Local Governments 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991868"/>
            <a:ext cx="3733800" cy="609600"/>
          </a:xfrm>
          <a:prstGeom prst="rect">
            <a:avLst/>
          </a:prstGeom>
          <a:solidFill>
            <a:srgbClr val="00182D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81000" y="1966196"/>
            <a:ext cx="3352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Effectiveness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034" y="526416"/>
            <a:ext cx="112593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629842" y="2780581"/>
            <a:ext cx="7904558" cy="34090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Contracts with Nonprofits: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" y="3167787"/>
            <a:ext cx="8610600" cy="332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62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lvl="1" eaLnBrk="1" hangingPunct="1"/>
            <a:endParaRPr lang="en-US" dirty="0"/>
          </a:p>
          <a:p>
            <a:pPr lvl="1" eaLnBrk="1" hangingPunct="1">
              <a:buNone/>
            </a:pPr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421896"/>
            <a:ext cx="5638800" cy="14282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3A42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Methodology for Evaluating Local Governments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91868"/>
            <a:ext cx="3578578" cy="609600"/>
          </a:xfrm>
          <a:prstGeom prst="rect">
            <a:avLst/>
          </a:prstGeom>
          <a:solidFill>
            <a:srgbClr val="00182D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81000" y="1966196"/>
            <a:ext cx="3352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Housing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034" y="526416"/>
            <a:ext cx="112593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Figure 6, a tree diagram depicting the total placements of individuals experiencing unsheltered homelessness into interim and/or permanent housing types from the fiscal year 2019-20 through March 2023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40"/>
          <a:stretch/>
        </p:blipFill>
        <p:spPr bwMode="auto">
          <a:xfrm>
            <a:off x="1524000" y="2986959"/>
            <a:ext cx="5756275" cy="313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598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15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Track and report financial information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Improved contract management to focus on effectiveness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Planning for housing needs </a:t>
            </a:r>
          </a:p>
          <a:p>
            <a:pPr marL="342900" lvl="1" indent="0" eaLnBrk="1" hangingPunct="1">
              <a:lnSpc>
                <a:spcPct val="150000"/>
              </a:lnSpc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eaLnBrk="1" hangingPunct="1">
              <a:buNone/>
            </a:pP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None/>
            </a:pPr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421896"/>
            <a:ext cx="5638800" cy="142824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3A42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Methodology for Evaluating Local Governments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91868"/>
            <a:ext cx="5029200" cy="609600"/>
          </a:xfrm>
          <a:prstGeom prst="rect">
            <a:avLst/>
          </a:prstGeom>
          <a:solidFill>
            <a:srgbClr val="00182D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04800" y="2077338"/>
            <a:ext cx="4724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Local Recommendations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034" y="526416"/>
            <a:ext cx="112593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07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/>
          <a:lstStyle/>
          <a:p>
            <a:pPr lvl="1" eaLnBrk="1" hangingPunct="1">
              <a:buNone/>
            </a:pP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None/>
            </a:pPr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421896"/>
            <a:ext cx="5638800" cy="142824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3A42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Questions?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81000" y="1966196"/>
            <a:ext cx="3352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034" y="526416"/>
            <a:ext cx="112593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762000" y="1888339"/>
            <a:ext cx="8229600" cy="3230563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15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Homelessness in CA increased in recent years…</a:t>
            </a:r>
          </a:p>
          <a:p>
            <a:pPr lvl="1" eaLnBrk="1" hangingPunct="1">
              <a:lnSpc>
                <a:spcPct val="150000"/>
              </a:lnSpc>
            </a:pP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eaLnBrk="1" hangingPunct="1">
              <a:buNone/>
            </a:pP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None/>
            </a:pPr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421896"/>
            <a:ext cx="5638800" cy="142824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3A42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Audit Request and Planning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81000" y="1966196"/>
            <a:ext cx="3352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endParaRPr lang="en-US" sz="36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034" y="526416"/>
            <a:ext cx="112593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Figure 1, a bar graph depicting that the number of people experiencing homelessness has increased from 2013 to 2023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5560423" cy="362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62000" y="6018347"/>
            <a:ext cx="8229600" cy="687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lnSpc>
                <a:spcPct val="150000"/>
              </a:lnSpc>
              <a:buNone/>
            </a:pPr>
            <a:r>
              <a:rPr lang="en-US" sz="2400" i="1" dirty="0">
                <a:latin typeface="Verdana" panose="020B0604030504040204" pitchFamily="34" charset="0"/>
                <a:ea typeface="Verdana" panose="020B0604030504040204" pitchFamily="34" charset="0"/>
              </a:rPr>
              <a:t>…and the State spent $24 billion to address.</a:t>
            </a:r>
          </a:p>
          <a:p>
            <a:pPr lvl="1">
              <a:lnSpc>
                <a:spcPct val="150000"/>
              </a:lnSpc>
            </a:pP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dirty="0"/>
          </a:p>
          <a:p>
            <a:pPr lvl="1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03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1134910" y="3010753"/>
            <a:ext cx="8229600" cy="3230563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</a:pPr>
            <a:endParaRPr lang="en-US" sz="2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 eaLnBrk="1" hangingPunct="1">
              <a:buNone/>
            </a:pP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None/>
            </a:pPr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421896"/>
            <a:ext cx="5638800" cy="142824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3A42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Audit Request and Planning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034" y="526416"/>
            <a:ext cx="112593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75806" y="2195577"/>
            <a:ext cx="239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8800" y="3048000"/>
            <a:ext cx="239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 and Safety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4979" y="2054964"/>
            <a:ext cx="239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Interim Housing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5579" y="4626034"/>
            <a:ext cx="239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Permanent Housing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0087" y="2957494"/>
            <a:ext cx="239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Strategic Planning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34692" y="4134508"/>
            <a:ext cx="239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Contract Management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0211" y="3732072"/>
            <a:ext cx="239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Oversight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64379" y="5482486"/>
            <a:ext cx="239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Accountability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80063" y="2531131"/>
            <a:ext cx="239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Funding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16979" y="3437116"/>
            <a:ext cx="239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 Funding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8315" y="4788014"/>
            <a:ext cx="239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Federal Funding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02773" y="5867323"/>
            <a:ext cx="239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Cost Effectiveness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88379" y="5946214"/>
            <a:ext cx="239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Goals and Outcomes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77221" y="3148670"/>
            <a:ext cx="239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76947" y="4708752"/>
            <a:ext cx="239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Administrative Costs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03247" y="2469586"/>
            <a:ext cx="26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Demographic Disparities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69491" y="5440593"/>
            <a:ext cx="239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33524" y="5369400"/>
            <a:ext cx="239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Staffing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0215" y="3548057"/>
            <a:ext cx="239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Sharing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61606" y="4132213"/>
            <a:ext cx="239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Privacy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b="1" dirty="0">
                <a:solidFill>
                  <a:srgbClr val="3A42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Audit Request and Planning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1" indent="0" algn="ctr" eaLnBrk="1" hangingPunct="1">
              <a:lnSpc>
                <a:spcPct val="150000"/>
              </a:lnSpc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State</a:t>
            </a:r>
          </a:p>
          <a:p>
            <a:pPr lvl="1" eaLnBrk="1" hangingPunct="1">
              <a:buNone/>
            </a:pP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2034" y="526416"/>
            <a:ext cx="112593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1825625"/>
            <a:ext cx="3886200" cy="4351338"/>
          </a:xfrm>
        </p:spPr>
        <p:txBody>
          <a:bodyPr>
            <a:normAutofit/>
          </a:bodyPr>
          <a:lstStyle/>
          <a:p>
            <a:pPr marL="342900" lvl="1" indent="0" algn="ctr" eaLnBrk="1" hangingPunct="1">
              <a:lnSpc>
                <a:spcPct val="150000"/>
              </a:lnSpc>
              <a:buNone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Two Cities</a:t>
            </a:r>
          </a:p>
          <a:p>
            <a:pPr lvl="1" eaLnBrk="1" hangingPunct="1">
              <a:buNone/>
            </a:pP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None/>
            </a:pPr>
            <a:endParaRPr lang="en-US" dirty="0"/>
          </a:p>
        </p:txBody>
      </p:sp>
      <p:pic>
        <p:nvPicPr>
          <p:cNvPr id="2050" name="Picture 2" descr="Map Of California Is A State Of United States Editable Stroke Vector  Illustration Stock Illustration - Download Image Now - i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261" y="2362200"/>
            <a:ext cx="3738563" cy="373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ity Outline PNG Transparent Images Free Download | Vector Files |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2480469" cy="24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ity Outline PNG Transparent Images Free Download | Vector Files | Pngt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4139010"/>
            <a:ext cx="2480469" cy="24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327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2895600"/>
            <a:ext cx="8305800" cy="3230563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</a:pP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Audit objectives covered two key aspects of the State’s homelessness efforts:</a:t>
            </a:r>
          </a:p>
          <a:p>
            <a:pPr lvl="4">
              <a:lnSpc>
                <a:spcPct val="15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Strategic planning </a:t>
            </a:r>
          </a:p>
          <a:p>
            <a:pPr lvl="4">
              <a:lnSpc>
                <a:spcPct val="15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Cost effectiveness</a:t>
            </a:r>
            <a:endParaRPr lang="en-US" sz="1600" dirty="0"/>
          </a:p>
          <a:p>
            <a:pPr lvl="1" eaLnBrk="1" hangingPunct="1"/>
            <a:endParaRPr lang="en-US" dirty="0"/>
          </a:p>
          <a:p>
            <a:pPr lvl="1" eaLnBrk="1" hangingPunct="1">
              <a:buNone/>
            </a:pPr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421896"/>
            <a:ext cx="5638800" cy="14282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3A42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Methodology for Evaluating the State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91868"/>
            <a:ext cx="3578578" cy="609600"/>
          </a:xfrm>
          <a:prstGeom prst="rect">
            <a:avLst/>
          </a:prstGeom>
          <a:solidFill>
            <a:srgbClr val="00182D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81000" y="1966196"/>
            <a:ext cx="3352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034" y="526416"/>
            <a:ext cx="112593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2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057400" y="2895600"/>
            <a:ext cx="6629400" cy="3230563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15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California’s Interagency Council on Homelessness is responsible for strategic planning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The Legislature provides funding to programs and local governments to address homelessness</a:t>
            </a:r>
          </a:p>
          <a:p>
            <a:pPr lvl="1" eaLnBrk="1" hangingPunct="1">
              <a:buNone/>
            </a:pP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None/>
            </a:pPr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421896"/>
            <a:ext cx="5638800" cy="14282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3A42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Methodology for Evaluating the State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91868"/>
            <a:ext cx="4114800" cy="609600"/>
          </a:xfrm>
          <a:prstGeom prst="rect">
            <a:avLst/>
          </a:prstGeom>
          <a:solidFill>
            <a:srgbClr val="00182D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14300" y="2083782"/>
            <a:ext cx="38862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Strategic Planning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034" y="526416"/>
            <a:ext cx="112593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43,917 Black White Dollar Bill Royalty-Free Images, Stock Photos &amp; Pictures  | Shutter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76162"/>
            <a:ext cx="1910997" cy="191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trategic plan - Free education icon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93" y="2901387"/>
            <a:ext cx="1374775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6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pPr lvl="1" eaLnBrk="1" hangingPunct="1">
              <a:buNone/>
            </a:pP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None/>
            </a:pPr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421896"/>
            <a:ext cx="5638800" cy="14282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3A42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Methodology for Evaluating the State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91868"/>
            <a:ext cx="4038600" cy="609600"/>
          </a:xfrm>
          <a:prstGeom prst="rect">
            <a:avLst/>
          </a:prstGeom>
          <a:solidFill>
            <a:srgbClr val="00182D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444661" y="2072891"/>
            <a:ext cx="36576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Strategic Planning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034" y="526416"/>
            <a:ext cx="112593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Black Planning Stock Vector Illustration and Royalty Free Black Planning 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81" y="3075047"/>
            <a:ext cx="28384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ot Equal&quot; Images – Browse 19,060 Stock Photos, Vectors, and Video | Adobe  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3768784"/>
            <a:ext cx="1450975" cy="145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utcome icon Stock Vector | Adobe Stoc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09934"/>
            <a:ext cx="2691184" cy="260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355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150000"/>
              </a:lnSpc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At the time of our audit Cal ICH did not regularly collect and report on:</a:t>
            </a:r>
          </a:p>
          <a:p>
            <a:pPr lvl="4">
              <a:lnSpc>
                <a:spcPct val="150000"/>
              </a:lnSpc>
              <a:spcBef>
                <a:spcPts val="12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Program costs and the associated outcomes for people experiencing homelessness</a:t>
            </a:r>
          </a:p>
          <a:p>
            <a:pPr lvl="4">
              <a:lnSpc>
                <a:spcPct val="150000"/>
              </a:lnSpc>
            </a:pPr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None/>
            </a:pPr>
            <a:endParaRPr lang="en-US" dirty="0"/>
          </a:p>
        </p:txBody>
      </p:sp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62000" y="421896"/>
            <a:ext cx="5638800" cy="142824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>
                <a:solidFill>
                  <a:srgbClr val="3A424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Methodology for Evaluating the State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91868"/>
            <a:ext cx="3810000" cy="609600"/>
          </a:xfrm>
          <a:prstGeom prst="rect">
            <a:avLst/>
          </a:prstGeom>
          <a:solidFill>
            <a:srgbClr val="00182D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236388" y="2085720"/>
            <a:ext cx="3497412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36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Strategic Planning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42034" y="526416"/>
            <a:ext cx="112593" cy="121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22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14091</TotalTime>
  <Words>480</Words>
  <Application>Microsoft Office PowerPoint</Application>
  <PresentationFormat>On-screen Show (4:3)</PresentationFormat>
  <Paragraphs>161</Paragraphs>
  <Slides>23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Office Theme</vt:lpstr>
      <vt:lpstr>PowerPoint Presentation</vt:lpstr>
      <vt:lpstr>Webinar Topics</vt:lpstr>
      <vt:lpstr>Audit Request and Planning</vt:lpstr>
      <vt:lpstr>Audit Request and Planning</vt:lpstr>
      <vt:lpstr>Audit Request and Planning</vt:lpstr>
      <vt:lpstr>Methodology for Evaluating the State</vt:lpstr>
      <vt:lpstr>Methodology for Evaluating the State</vt:lpstr>
      <vt:lpstr>Methodology for Evaluating the State</vt:lpstr>
      <vt:lpstr>Methodology for Evaluating the State</vt:lpstr>
      <vt:lpstr>Methodology for Evaluating the State</vt:lpstr>
      <vt:lpstr>Methodology for Evaluating the State</vt:lpstr>
      <vt:lpstr>Methodology for Evaluating the State</vt:lpstr>
      <vt:lpstr>Methodology for Evaluating the State</vt:lpstr>
      <vt:lpstr>Methodology for Evaluating the State</vt:lpstr>
      <vt:lpstr>Methodology for Evaluating the State</vt:lpstr>
      <vt:lpstr>Methodology for Evaluating Local Governments </vt:lpstr>
      <vt:lpstr>Methodology for Evaluating Local Governments </vt:lpstr>
      <vt:lpstr>Methodology for Evaluating Local Governments </vt:lpstr>
      <vt:lpstr>Methodology for Evaluating Local Governments </vt:lpstr>
      <vt:lpstr>Methodology for Evaluating Local Governments </vt:lpstr>
      <vt:lpstr>Methodology for Evaluating Local Governments </vt:lpstr>
      <vt:lpstr>Methodology for Evaluating Local Governments </vt:lpstr>
      <vt:lpstr>Questions?</vt:lpstr>
    </vt:vector>
  </TitlesOfParts>
  <Company>California State Auditor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 Teague</dc:creator>
  <cp:lastModifiedBy>Park, Jungjin</cp:lastModifiedBy>
  <cp:revision>435</cp:revision>
  <dcterms:created xsi:type="dcterms:W3CDTF">2015-08-21T21:26:19Z</dcterms:created>
  <dcterms:modified xsi:type="dcterms:W3CDTF">2024-09-09T22:16:04Z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