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2" r:id="rId2"/>
    <p:sldId id="1465" r:id="rId3"/>
    <p:sldId id="380" r:id="rId4"/>
    <p:sldId id="1484" r:id="rId5"/>
    <p:sldId id="367" r:id="rId6"/>
    <p:sldId id="1490" r:id="rId7"/>
    <p:sldId id="1470" r:id="rId8"/>
    <p:sldId id="1485" r:id="rId9"/>
    <p:sldId id="1487" r:id="rId10"/>
    <p:sldId id="1489" r:id="rId11"/>
    <p:sldId id="393" r:id="rId12"/>
    <p:sldId id="1474" r:id="rId13"/>
    <p:sldId id="1466" r:id="rId14"/>
    <p:sldId id="394" r:id="rId15"/>
    <p:sldId id="368" r:id="rId16"/>
    <p:sldId id="1455" r:id="rId17"/>
    <p:sldId id="1491" r:id="rId18"/>
    <p:sldId id="1461" r:id="rId19"/>
    <p:sldId id="1458" r:id="rId20"/>
    <p:sldId id="1476" r:id="rId21"/>
    <p:sldId id="383" r:id="rId22"/>
    <p:sldId id="1477" r:id="rId23"/>
  </p:sldIdLst>
  <p:sldSz cx="12192000" cy="6858000"/>
  <p:notesSz cx="7315200" cy="12344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D86"/>
    <a:srgbClr val="035C8F"/>
    <a:srgbClr val="F8D462"/>
    <a:srgbClr val="F5C325"/>
    <a:srgbClr val="4BAB73"/>
    <a:srgbClr val="BB665C"/>
    <a:srgbClr val="33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C986-038E-4F71-9BD0-7B81B444D7F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5940425"/>
            <a:ext cx="585152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FA401-1991-4849-808B-A217EECF5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FA401-1991-4849-808B-A217EECF5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73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image" Target="../media/image4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4.png"/><Relationship Id="rId5" Type="http://schemas.openxmlformats.org/officeDocument/2006/relationships/image" Target="../media/image36.png"/><Relationship Id="rId10" Type="http://schemas.microsoft.com/office/2007/relationships/hdphoto" Target="../media/hdphoto6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Intelligence Is Fundamentally Different From Machine Intelligence |  Mind Matters">
            <a:extLst>
              <a:ext uri="{FF2B5EF4-FFF2-40B4-BE49-F238E27FC236}">
                <a16:creationId xmlns:a16="http://schemas.microsoft.com/office/drawing/2014/main" id="{6B2363BD-EF05-4012-A54B-5BBC5480C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12288" r="11047"/>
          <a:stretch/>
        </p:blipFill>
        <p:spPr bwMode="auto">
          <a:xfrm>
            <a:off x="-9043" y="1"/>
            <a:ext cx="9543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E4F78-E8AA-F779-1DE9-F6DA5CB4A208}"/>
              </a:ext>
            </a:extLst>
          </p:cNvPr>
          <p:cNvSpPr txBox="1"/>
          <p:nvPr/>
        </p:nvSpPr>
        <p:spPr>
          <a:xfrm>
            <a:off x="544638" y="493777"/>
            <a:ext cx="7477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Human Intelligence to Realize Sound Artificial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7918C0-ED9B-7578-5D27-C05991EFC1A0}"/>
              </a:ext>
            </a:extLst>
          </p:cNvPr>
          <p:cNvSpPr txBox="1"/>
          <p:nvPr/>
        </p:nvSpPr>
        <p:spPr>
          <a:xfrm>
            <a:off x="9534525" y="3429000"/>
            <a:ext cx="2657475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Sterling Thomas, PhD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Scientist,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Government Accountability Office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26, 2024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AF6DABD-7F8E-924A-E12F-FD9DE0ECA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62" y="6323971"/>
            <a:ext cx="797200" cy="27432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F24A884-1221-7D49-6FFF-13AD169D4D2A}"/>
              </a:ext>
            </a:extLst>
          </p:cNvPr>
          <p:cNvCxnSpPr>
            <a:cxnSpLocks/>
          </p:cNvCxnSpPr>
          <p:nvPr/>
        </p:nvCxnSpPr>
        <p:spPr>
          <a:xfrm>
            <a:off x="10170160" y="4998720"/>
            <a:ext cx="141399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30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steps and columns of a majestic city building">
            <a:extLst>
              <a:ext uri="{FF2B5EF4-FFF2-40B4-BE49-F238E27FC236}">
                <a16:creationId xmlns:a16="http://schemas.microsoft.com/office/drawing/2014/main" id="{774DD95B-60D2-7ADE-3258-DC8738CC2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 r="2326" b="134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96ACA3-E66D-653E-78D9-7AE74474BE14}"/>
              </a:ext>
            </a:extLst>
          </p:cNvPr>
          <p:cNvSpPr/>
          <p:nvPr/>
        </p:nvSpPr>
        <p:spPr>
          <a:xfrm>
            <a:off x="628785" y="1253445"/>
            <a:ext cx="11137630" cy="4717143"/>
          </a:xfrm>
          <a:prstGeom prst="rect">
            <a:avLst/>
          </a:prstGeom>
          <a:solidFill>
            <a:srgbClr val="AC9D8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05D67-7800-FFDE-A0DE-C7DB10B4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505149"/>
            <a:ext cx="12192000" cy="77577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 define AI can affect the potential for harm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CA77A-33F3-1F93-2AA4-01E8D5751D5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60454" y="2614469"/>
            <a:ext cx="11281144" cy="3427075"/>
          </a:xfrm>
        </p:spPr>
        <p:txBody>
          <a:bodyPr anchor="t"/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involved in defining and regulating AI?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 of definitions:</a:t>
            </a:r>
          </a:p>
          <a:p>
            <a:pPr marL="739775" indent="-449263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FY2019 NDAA</a:t>
            </a:r>
          </a:p>
          <a:p>
            <a:pPr marL="739775" indent="-449263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NYC AI-in-Hiring Law</a:t>
            </a:r>
          </a:p>
          <a:p>
            <a:pPr marL="739775" indent="-449263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European Union AI Act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681819C-C36B-D3C9-8A10-841218E7FB79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851A3DE3-EF53-2395-CE9D-AC0F52EE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0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06027F71-9472-BDF1-BEC8-A47D2C3460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8132" y="2027209"/>
            <a:ext cx="4830792" cy="48307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6BB90C-61A3-751C-CE5E-CDEB0B88D8F7}"/>
              </a:ext>
            </a:extLst>
          </p:cNvPr>
          <p:cNvSpPr/>
          <p:nvPr/>
        </p:nvSpPr>
        <p:spPr>
          <a:xfrm>
            <a:off x="1318807" y="1358316"/>
            <a:ext cx="41148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 simpler (non-AI) solution to the problem?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D82EC-FB90-9D94-1AD5-407D533B8F9C}"/>
              </a:ext>
            </a:extLst>
          </p:cNvPr>
          <p:cNvSpPr txBox="1"/>
          <p:nvPr/>
        </p:nvSpPr>
        <p:spPr>
          <a:xfrm>
            <a:off x="356066" y="276787"/>
            <a:ext cx="811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Asking some human intelligence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E988F-9C17-6908-40DB-A52B13044430}"/>
              </a:ext>
            </a:extLst>
          </p:cNvPr>
          <p:cNvSpPr/>
          <p:nvPr/>
        </p:nvSpPr>
        <p:spPr>
          <a:xfrm>
            <a:off x="1318807" y="3027184"/>
            <a:ext cx="41148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decide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75FB6-5ADF-EED6-2475-EBF17E59FD41}"/>
              </a:ext>
            </a:extLst>
          </p:cNvPr>
          <p:cNvSpPr/>
          <p:nvPr/>
        </p:nvSpPr>
        <p:spPr>
          <a:xfrm>
            <a:off x="1318807" y="4696052"/>
            <a:ext cx="41148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own AI or 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AI own you?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385077-2C79-74CA-543E-836EF0ADE2CE}"/>
              </a:ext>
            </a:extLst>
          </p:cNvPr>
          <p:cNvSpPr/>
          <p:nvPr/>
        </p:nvSpPr>
        <p:spPr>
          <a:xfrm>
            <a:off x="685395" y="1815516"/>
            <a:ext cx="457200" cy="45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04CD85-DB94-12E9-4CFA-0A6339398D70}"/>
              </a:ext>
            </a:extLst>
          </p:cNvPr>
          <p:cNvSpPr/>
          <p:nvPr/>
        </p:nvSpPr>
        <p:spPr>
          <a:xfrm>
            <a:off x="685395" y="3484384"/>
            <a:ext cx="457200" cy="45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730928-C6D4-CA37-923C-4F499CBE2E84}"/>
              </a:ext>
            </a:extLst>
          </p:cNvPr>
          <p:cNvSpPr/>
          <p:nvPr/>
        </p:nvSpPr>
        <p:spPr>
          <a:xfrm>
            <a:off x="685395" y="5153252"/>
            <a:ext cx="457200" cy="45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75351AA6-1744-F366-21B4-F4893DCBC06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19F6A676-87E0-25CA-E0D4-048436D9F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0D5-3F18-1149-F628-B9A35A04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22" y="98424"/>
            <a:ext cx="4344525" cy="32222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Checks and Balances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28CAF3-C277-D92D-8404-DC1AA74C8C14}"/>
              </a:ext>
            </a:extLst>
          </p:cNvPr>
          <p:cNvCxnSpPr/>
          <p:nvPr/>
        </p:nvCxnSpPr>
        <p:spPr>
          <a:xfrm>
            <a:off x="319737" y="2802708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>
            <a:extLst>
              <a:ext uri="{FF2B5EF4-FFF2-40B4-BE49-F238E27FC236}">
                <a16:creationId xmlns:a16="http://schemas.microsoft.com/office/drawing/2014/main" id="{D204CDD8-7C3A-35DC-A00B-1BA658DCD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"/>
          <a:stretch>
            <a:fillRect/>
          </a:stretch>
        </p:blipFill>
        <p:spPr bwMode="auto">
          <a:xfrm>
            <a:off x="4952706" y="166836"/>
            <a:ext cx="6803271" cy="60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0D5-3F18-1149-F628-B9A35A04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683" y="1338690"/>
            <a:ext cx="8077200" cy="31371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Beneficial uses of AI: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GAO’s AI work and tools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1F8B4B-20E6-C573-8429-C01381A3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3850169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28CAF3-C277-D92D-8404-DC1AA74C8C14}"/>
              </a:ext>
            </a:extLst>
          </p:cNvPr>
          <p:cNvCxnSpPr/>
          <p:nvPr/>
        </p:nvCxnSpPr>
        <p:spPr>
          <a:xfrm>
            <a:off x="3933201" y="4094480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7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st the tip of the iceberg: why you should be monitoring the Deep Web -  Information Age">
            <a:extLst>
              <a:ext uri="{FF2B5EF4-FFF2-40B4-BE49-F238E27FC236}">
                <a16:creationId xmlns:a16="http://schemas.microsoft.com/office/drawing/2014/main" id="{46E4A7AC-FF45-BC7E-3D4A-F6C70F4B0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3"/>
          <a:stretch/>
        </p:blipFill>
        <p:spPr bwMode="auto">
          <a:xfrm>
            <a:off x="-7938" y="-504824"/>
            <a:ext cx="12207240" cy="68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8FEA5-1217-B4B0-CB85-F2241555CDE3}"/>
              </a:ext>
            </a:extLst>
          </p:cNvPr>
          <p:cNvSpPr txBox="1"/>
          <p:nvPr/>
        </p:nvSpPr>
        <p:spPr>
          <a:xfrm>
            <a:off x="6088062" y="158205"/>
            <a:ext cx="4656565" cy="1638397"/>
          </a:xfrm>
          <a:prstGeom prst="rect">
            <a:avLst/>
          </a:prstGeom>
          <a:solidFill>
            <a:schemeClr val="tx2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</a:p>
          <a:p>
            <a:pPr>
              <a:lnSpc>
                <a:spcPts val="4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Modernization</a:t>
            </a:r>
          </a:p>
          <a:p>
            <a:pPr>
              <a:lnSpc>
                <a:spcPts val="4000"/>
              </a:lnSpc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Productivity Gains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927D65-64F5-CBA0-CB8D-77F238FF7E15}"/>
              </a:ext>
            </a:extLst>
          </p:cNvPr>
          <p:cNvGrpSpPr/>
          <p:nvPr/>
        </p:nvGrpSpPr>
        <p:grpSpPr>
          <a:xfrm>
            <a:off x="3440112" y="2333146"/>
            <a:ext cx="6019800" cy="3108958"/>
            <a:chOff x="3448050" y="2837971"/>
            <a:chExt cx="6019800" cy="31089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C19129-DB83-B813-BE18-77B8C20D4E5C}"/>
                </a:ext>
              </a:extLst>
            </p:cNvPr>
            <p:cNvSpPr/>
            <p:nvPr/>
          </p:nvSpPr>
          <p:spPr>
            <a:xfrm>
              <a:off x="6267448" y="2837971"/>
              <a:ext cx="3200400" cy="365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GOVERNANCE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5098BC-462C-2147-A2FB-60F5F54BB7AE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3448050" y="3020851"/>
              <a:ext cx="2819398" cy="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E52B1C-0FAF-8BD0-794F-9C3863B1A824}"/>
                </a:ext>
              </a:extLst>
            </p:cNvPr>
            <p:cNvSpPr/>
            <p:nvPr/>
          </p:nvSpPr>
          <p:spPr>
            <a:xfrm>
              <a:off x="6267450" y="3386611"/>
              <a:ext cx="3200400" cy="365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BUY vs. BUILD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DC1C01-6AFA-C590-C8A0-894FF16B6D58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3448050" y="3569491"/>
              <a:ext cx="2819400" cy="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B5E0FF-8AA5-CD70-C945-DB23F95D9144}"/>
                </a:ext>
              </a:extLst>
            </p:cNvPr>
            <p:cNvSpPr/>
            <p:nvPr/>
          </p:nvSpPr>
          <p:spPr>
            <a:xfrm>
              <a:off x="6267448" y="3935251"/>
              <a:ext cx="3200400" cy="365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DIGITAL LITERACY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995BA7-1F82-47DE-AD35-624BD50E2414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448050" y="4118131"/>
              <a:ext cx="2819398" cy="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B7AF58-46CB-E29F-89E1-23676E276AAE}"/>
                </a:ext>
              </a:extLst>
            </p:cNvPr>
            <p:cNvSpPr/>
            <p:nvPr/>
          </p:nvSpPr>
          <p:spPr>
            <a:xfrm>
              <a:off x="6267450" y="4483891"/>
              <a:ext cx="3200400" cy="365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REGULATORY COMPLIANCE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05FEDC-6119-E89A-A8E0-7CF35A490685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 flipV="1">
              <a:off x="3448050" y="4666770"/>
              <a:ext cx="2819400" cy="1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1285E82-F401-B08B-0446-1D41C00F9C61}"/>
                </a:ext>
              </a:extLst>
            </p:cNvPr>
            <p:cNvSpPr/>
            <p:nvPr/>
          </p:nvSpPr>
          <p:spPr>
            <a:xfrm>
              <a:off x="6265172" y="5032530"/>
              <a:ext cx="3200400" cy="365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CYBERSECURITY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1D966C-8B2B-B4C3-E572-99EBB23F0976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 flipV="1">
              <a:off x="3448050" y="5203315"/>
              <a:ext cx="2817122" cy="12095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9188BB-F6F9-BBD0-852B-2C08486A7BA7}"/>
                </a:ext>
              </a:extLst>
            </p:cNvPr>
            <p:cNvSpPr/>
            <p:nvPr/>
          </p:nvSpPr>
          <p:spPr>
            <a:xfrm>
              <a:off x="6265172" y="5581169"/>
              <a:ext cx="3200400" cy="3657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OPERATIONS &amp; MAINTENANCE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2A9E11A-327F-1CDB-F7BF-AFD5B3AAA16A}"/>
                </a:ext>
              </a:extLst>
            </p:cNvPr>
            <p:cNvCxnSpPr>
              <a:cxnSpLocks/>
              <a:stCxn id="58" idx="1"/>
            </p:cNvCxnSpPr>
            <p:nvPr/>
          </p:nvCxnSpPr>
          <p:spPr>
            <a:xfrm flipH="1" flipV="1">
              <a:off x="3448050" y="5736380"/>
              <a:ext cx="2817122" cy="27669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0A2358-42A0-38EF-71C8-AF1D138C4282}"/>
              </a:ext>
            </a:extLst>
          </p:cNvPr>
          <p:cNvGrpSpPr/>
          <p:nvPr/>
        </p:nvGrpSpPr>
        <p:grpSpPr>
          <a:xfrm>
            <a:off x="3440112" y="5637153"/>
            <a:ext cx="6017522" cy="365760"/>
            <a:chOff x="3448050" y="6141978"/>
            <a:chExt cx="6017522" cy="36576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C519E22-AD7A-A73C-2AEC-0E20CED3DBA4}"/>
                </a:ext>
              </a:extLst>
            </p:cNvPr>
            <p:cNvSpPr/>
            <p:nvPr/>
          </p:nvSpPr>
          <p:spPr>
            <a:xfrm>
              <a:off x="6265172" y="6141978"/>
              <a:ext cx="3200400" cy="365760"/>
            </a:xfrm>
            <a:prstGeom prst="rect">
              <a:avLst/>
            </a:prstGeom>
            <a:solidFill>
              <a:srgbClr val="F5C3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EQUITY &amp; ETHICS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68EBB36-682D-4C06-DF15-8BC16DFFE56D}"/>
                </a:ext>
              </a:extLst>
            </p:cNvPr>
            <p:cNvCxnSpPr>
              <a:cxnSpLocks/>
              <a:stCxn id="62" idx="1"/>
            </p:cNvCxnSpPr>
            <p:nvPr/>
          </p:nvCxnSpPr>
          <p:spPr>
            <a:xfrm flipH="1" flipV="1">
              <a:off x="3448050" y="6285019"/>
              <a:ext cx="2817122" cy="0"/>
            </a:xfrm>
            <a:prstGeom prst="line">
              <a:avLst/>
            </a:prstGeom>
            <a:ln w="19050">
              <a:solidFill>
                <a:srgbClr val="F5C32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12CB713F-CE07-4F3D-8EB6-1445C3AF0EC1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7BAA6CCF-3338-3531-C69E-77AC3C4A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A8894DD2-9588-9EB5-7ECA-E206982FD212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025827" y="1202521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AI Bill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of Rights</a:t>
            </a:r>
          </a:p>
        </p:txBody>
      </p:sp>
      <p:sp>
        <p:nvSpPr>
          <p:cNvPr id="6" name="Oval 5"/>
          <p:cNvSpPr/>
          <p:nvPr/>
        </p:nvSpPr>
        <p:spPr>
          <a:xfrm>
            <a:off x="5033237" y="134282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NDAA</a:t>
            </a:r>
          </a:p>
        </p:txBody>
      </p:sp>
      <p:sp>
        <p:nvSpPr>
          <p:cNvPr id="3" name="Oval 2"/>
          <p:cNvSpPr/>
          <p:nvPr/>
        </p:nvSpPr>
        <p:spPr>
          <a:xfrm>
            <a:off x="6104350" y="825834"/>
            <a:ext cx="2743200" cy="2743200"/>
          </a:xfrm>
          <a:prstGeom prst="ellipse">
            <a:avLst/>
          </a:prstGeom>
          <a:solidFill>
            <a:schemeClr val="accent2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Executive Order 14110</a:t>
            </a:r>
          </a:p>
        </p:txBody>
      </p:sp>
      <p:sp>
        <p:nvSpPr>
          <p:cNvPr id="4" name="Oval 3"/>
          <p:cNvSpPr/>
          <p:nvPr/>
        </p:nvSpPr>
        <p:spPr>
          <a:xfrm>
            <a:off x="4971414" y="2574121"/>
            <a:ext cx="2743200" cy="274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NIST AI Risk Management Framework</a:t>
            </a:r>
          </a:p>
        </p:txBody>
      </p:sp>
      <p:sp>
        <p:nvSpPr>
          <p:cNvPr id="5" name="Oval 4"/>
          <p:cNvSpPr/>
          <p:nvPr/>
        </p:nvSpPr>
        <p:spPr>
          <a:xfrm>
            <a:off x="7237286" y="2574121"/>
            <a:ext cx="2743200" cy="27432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GAO AI Accountability Framework</a:t>
            </a:r>
          </a:p>
        </p:txBody>
      </p:sp>
      <p:sp>
        <p:nvSpPr>
          <p:cNvPr id="8" name="Oval 7"/>
          <p:cNvSpPr/>
          <p:nvPr/>
        </p:nvSpPr>
        <p:spPr>
          <a:xfrm>
            <a:off x="4038960" y="1573180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Agency AI Strategy</a:t>
            </a:r>
          </a:p>
        </p:txBody>
      </p:sp>
      <p:sp>
        <p:nvSpPr>
          <p:cNvPr id="9" name="Oval 8"/>
          <p:cNvSpPr/>
          <p:nvPr/>
        </p:nvSpPr>
        <p:spPr>
          <a:xfrm>
            <a:off x="10096940" y="2574121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Federal Data Strategy</a:t>
            </a:r>
          </a:p>
        </p:txBody>
      </p:sp>
      <p:sp>
        <p:nvSpPr>
          <p:cNvPr id="10" name="Oval 9"/>
          <p:cNvSpPr/>
          <p:nvPr/>
        </p:nvSpPr>
        <p:spPr>
          <a:xfrm>
            <a:off x="4046950" y="4825607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Zero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</a:p>
        </p:txBody>
      </p:sp>
      <p:sp>
        <p:nvSpPr>
          <p:cNvPr id="11" name="Oval 10"/>
          <p:cNvSpPr/>
          <p:nvPr/>
        </p:nvSpPr>
        <p:spPr>
          <a:xfrm>
            <a:off x="6711074" y="5118184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Privacy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Act</a:t>
            </a:r>
          </a:p>
        </p:txBody>
      </p:sp>
      <p:sp>
        <p:nvSpPr>
          <p:cNvPr id="12" name="Oval 11"/>
          <p:cNvSpPr/>
          <p:nvPr/>
        </p:nvSpPr>
        <p:spPr>
          <a:xfrm>
            <a:off x="9294686" y="5027830"/>
            <a:ext cx="1371600" cy="1371600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Civil Right Act</a:t>
            </a:r>
          </a:p>
        </p:txBody>
      </p:sp>
      <p:sp>
        <p:nvSpPr>
          <p:cNvPr id="13" name="Oval 12"/>
          <p:cNvSpPr/>
          <p:nvPr/>
        </p:nvSpPr>
        <p:spPr>
          <a:xfrm>
            <a:off x="3353160" y="3336424"/>
            <a:ext cx="1371600" cy="13716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Technology Choices</a:t>
            </a:r>
          </a:p>
        </p:txBody>
      </p:sp>
      <p:sp>
        <p:nvSpPr>
          <p:cNvPr id="14" name="Oval 13"/>
          <p:cNvSpPr/>
          <p:nvPr/>
        </p:nvSpPr>
        <p:spPr>
          <a:xfrm>
            <a:off x="10651185" y="4022224"/>
            <a:ext cx="1371600" cy="13716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Workforce</a:t>
            </a:r>
          </a:p>
        </p:txBody>
      </p:sp>
      <p:sp>
        <p:nvSpPr>
          <p:cNvPr id="15" name="Oval 14"/>
          <p:cNvSpPr/>
          <p:nvPr/>
        </p:nvSpPr>
        <p:spPr>
          <a:xfrm>
            <a:off x="10575704" y="478470"/>
            <a:ext cx="1371600" cy="13716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Federal Acquisition</a:t>
            </a:r>
          </a:p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779" y="540801"/>
            <a:ext cx="3654945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I have to do?</a:t>
            </a:r>
          </a:p>
        </p:txBody>
      </p:sp>
      <p:sp>
        <p:nvSpPr>
          <p:cNvPr id="17" name="Oval 16"/>
          <p:cNvSpPr/>
          <p:nvPr/>
        </p:nvSpPr>
        <p:spPr>
          <a:xfrm>
            <a:off x="2004646" y="4800016"/>
            <a:ext cx="1371600" cy="137160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Partner Ecosystem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A13F8423-06FE-71F9-1CFA-CD8CD1F5D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6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79328" y="439014"/>
            <a:ext cx="7160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GAO’s Steadfast Focus on AI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C866C5C-E0CC-99FE-1879-38299544963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33563EE-84F8-A8F7-B207-53B7EA58E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B2BD99F-0974-4BD4-55AD-AAEE6BDD08A0}"/>
              </a:ext>
            </a:extLst>
          </p:cNvPr>
          <p:cNvSpPr txBox="1">
            <a:spLocks/>
          </p:cNvSpPr>
          <p:nvPr/>
        </p:nvSpPr>
        <p:spPr>
          <a:xfrm>
            <a:off x="7310032" y="3482832"/>
            <a:ext cx="4726540" cy="644525"/>
          </a:xfr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Oversight</a:t>
            </a:r>
          </a:p>
          <a:p>
            <a:pPr marL="0" indent="0" eaLnBrk="1" hangingPunct="1">
              <a:buNone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the AI Accountability Framework (2021) and an audit of Homeland Security’s use of AI (2024) </a:t>
            </a:r>
          </a:p>
          <a:p>
            <a:pPr marL="0" indent="0" eaLnBrk="1" hangingPunct="1">
              <a:buNone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3CCD5A0-8D4A-8D94-77F1-490032AC0DA9}"/>
              </a:ext>
            </a:extLst>
          </p:cNvPr>
          <p:cNvSpPr txBox="1">
            <a:spLocks/>
          </p:cNvSpPr>
          <p:nvPr/>
        </p:nvSpPr>
        <p:spPr>
          <a:xfrm>
            <a:off x="8440883" y="5139145"/>
            <a:ext cx="3595688" cy="642938"/>
          </a:xfr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</a:t>
            </a:r>
          </a:p>
          <a:p>
            <a:pPr marL="0" indent="0" eaLnBrk="1" hangingPunct="1">
              <a:buNone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Spotlights on generative AI, combatting deepfakes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D6BF9CEB-8951-EFFE-E870-3B43B89893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429" y="1372762"/>
            <a:ext cx="7988300" cy="465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4289A1C-C2CD-8D2D-FE0D-917288BEB61D}"/>
              </a:ext>
            </a:extLst>
          </p:cNvPr>
          <p:cNvSpPr/>
          <p:nvPr/>
        </p:nvSpPr>
        <p:spPr>
          <a:xfrm>
            <a:off x="6602154" y="7054425"/>
            <a:ext cx="282575" cy="282575"/>
          </a:xfrm>
          <a:prstGeom prst="ellipse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13BA9E7-A308-DC95-28F7-F7948E4DE116}"/>
              </a:ext>
            </a:extLst>
          </p:cNvPr>
          <p:cNvSpPr txBox="1">
            <a:spLocks/>
          </p:cNvSpPr>
          <p:nvPr/>
        </p:nvSpPr>
        <p:spPr>
          <a:xfrm>
            <a:off x="6602153" y="1924119"/>
            <a:ext cx="6068818" cy="1258094"/>
          </a:xfr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Arial Unicode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Foresight</a:t>
            </a:r>
          </a:p>
          <a:p>
            <a:pPr marL="0" indent="0" eaLnBrk="1" hangingPunct="1"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a technology assessment of AI for</a:t>
            </a:r>
            <a:b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Hazards Modeling (2023)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17E998-D537-121B-8D83-A21F53F55C8C}"/>
              </a:ext>
            </a:extLst>
          </p:cNvPr>
          <p:cNvSpPr/>
          <p:nvPr/>
        </p:nvSpPr>
        <p:spPr>
          <a:xfrm>
            <a:off x="6164263" y="3441700"/>
            <a:ext cx="260350" cy="260350"/>
          </a:xfrm>
          <a:prstGeom prst="ellipse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7D8D18-8E90-2D3F-EC20-D5DA7BEFBB3A}"/>
              </a:ext>
            </a:extLst>
          </p:cNvPr>
          <p:cNvSpPr/>
          <p:nvPr/>
        </p:nvSpPr>
        <p:spPr>
          <a:xfrm>
            <a:off x="7979495" y="5200264"/>
            <a:ext cx="260350" cy="260350"/>
          </a:xfrm>
          <a:prstGeom prst="ellipse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03A26A-7BCF-EE91-FCBC-90E8E7357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984"/>
          <a:stretch/>
        </p:blipFill>
        <p:spPr>
          <a:xfrm>
            <a:off x="4508466" y="2071842"/>
            <a:ext cx="1655798" cy="1280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6F3A45D-9533-B442-AECE-14E1F1CFD73A}"/>
              </a:ext>
            </a:extLst>
          </p:cNvPr>
          <p:cNvSpPr/>
          <p:nvPr/>
        </p:nvSpPr>
        <p:spPr>
          <a:xfrm>
            <a:off x="6041400" y="1970228"/>
            <a:ext cx="282575" cy="282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43632C0-3FF2-4D1F-25A2-39221A27B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984"/>
          <a:stretch/>
        </p:blipFill>
        <p:spPr>
          <a:xfrm>
            <a:off x="5336364" y="3626421"/>
            <a:ext cx="1655798" cy="12801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46F0CC3-1A8D-133F-A611-5E1D199E51BD}"/>
              </a:ext>
            </a:extLst>
          </p:cNvPr>
          <p:cNvSpPr/>
          <p:nvPr/>
        </p:nvSpPr>
        <p:spPr>
          <a:xfrm>
            <a:off x="6743441" y="3520931"/>
            <a:ext cx="282575" cy="284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3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2A095AA-C204-D289-E88C-CC384FEBE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41366"/>
              </p:ext>
            </p:extLst>
          </p:nvPr>
        </p:nvGraphicFramePr>
        <p:xfrm>
          <a:off x="208266" y="1017188"/>
          <a:ext cx="11775468" cy="50716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1778">
                  <a:extLst>
                    <a:ext uri="{9D8B030D-6E8A-4147-A177-3AD203B41FA5}">
                      <a16:colId xmlns:a16="http://schemas.microsoft.com/office/drawing/2014/main" val="3441817933"/>
                    </a:ext>
                  </a:extLst>
                </a:gridCol>
                <a:gridCol w="8598190">
                  <a:extLst>
                    <a:ext uri="{9D8B030D-6E8A-4147-A177-3AD203B41FA5}">
                      <a16:colId xmlns:a16="http://schemas.microsoft.com/office/drawing/2014/main" val="318524778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31767339"/>
                    </a:ext>
                  </a:extLst>
                </a:gridCol>
              </a:tblGrid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Triages IT help desk requests and answers internal GAO policy questions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 exploration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78343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Enhances GAO auditing through use of extended reality glasses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 exploration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17089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Provides automated responses to chat questions on published GAO work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Early-stage prototype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75623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Summarizes qualitative responses from annual GAO Employee Experience Survey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Early-stage prototype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27904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Monitors information about congressional committee calendars, press releases, and web contents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Early-stage prototype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9716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Organizes large volumes of text, such as public comments from Regulations.gov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Late-stage prototype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79542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Summarizes draft GAO legislative mandates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Late-stage prototype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41553"/>
                  </a:ext>
                </a:extLst>
              </a:tr>
              <a:tr h="6339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Assists with copyediting according to GAO’s style guide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Late-stage prototype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552373"/>
                  </a:ext>
                </a:extLst>
              </a:tr>
            </a:tbl>
          </a:graphicData>
        </a:graphic>
      </p:graphicFrame>
      <p:sp>
        <p:nvSpPr>
          <p:cNvPr id="3" name="Rectangle 9">
            <a:extLst>
              <a:ext uri="{FF2B5EF4-FFF2-40B4-BE49-F238E27FC236}">
                <a16:creationId xmlns:a16="http://schemas.microsoft.com/office/drawing/2014/main" id="{E5E9495C-992D-F9B3-C3C3-A308D85DEE2B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19A690E-9A06-B144-B7A8-F612421A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EF7D3381-2A3A-E323-573C-1079924E7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072" y="2424665"/>
            <a:ext cx="414828" cy="414828"/>
          </a:xfrm>
          <a:prstGeom prst="rect">
            <a:avLst/>
          </a:prstGeom>
        </p:spPr>
      </p:pic>
      <p:pic>
        <p:nvPicPr>
          <p:cNvPr id="12" name="Graphic 11" descr="Flip calendar outline">
            <a:extLst>
              <a:ext uri="{FF2B5EF4-FFF2-40B4-BE49-F238E27FC236}">
                <a16:creationId xmlns:a16="http://schemas.microsoft.com/office/drawing/2014/main" id="{AD408E4D-79A8-9CDC-3F14-6F1453CFE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072" y="3657449"/>
            <a:ext cx="414829" cy="414829"/>
          </a:xfrm>
          <a:prstGeom prst="rect">
            <a:avLst/>
          </a:prstGeom>
        </p:spPr>
      </p:pic>
      <p:pic>
        <p:nvPicPr>
          <p:cNvPr id="14" name="Graphic 13" descr="Customer review outline">
            <a:extLst>
              <a:ext uri="{FF2B5EF4-FFF2-40B4-BE49-F238E27FC236}">
                <a16:creationId xmlns:a16="http://schemas.microsoft.com/office/drawing/2014/main" id="{D7801AAA-B025-C781-B5B8-E54B51E99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072" y="3041057"/>
            <a:ext cx="414828" cy="414828"/>
          </a:xfrm>
          <a:prstGeom prst="rect">
            <a:avLst/>
          </a:prstGeom>
        </p:spPr>
      </p:pic>
      <p:pic>
        <p:nvPicPr>
          <p:cNvPr id="16" name="Graphic 15" descr="Questions outline">
            <a:extLst>
              <a:ext uri="{FF2B5EF4-FFF2-40B4-BE49-F238E27FC236}">
                <a16:creationId xmlns:a16="http://schemas.microsoft.com/office/drawing/2014/main" id="{E9D36AE8-EDBA-5A8C-6695-2F9BA224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072" y="1116427"/>
            <a:ext cx="414828" cy="414828"/>
          </a:xfrm>
          <a:prstGeom prst="rect">
            <a:avLst/>
          </a:prstGeom>
        </p:spPr>
      </p:pic>
      <p:pic>
        <p:nvPicPr>
          <p:cNvPr id="18" name="Graphic 17" descr="Pen outline">
            <a:extLst>
              <a:ext uri="{FF2B5EF4-FFF2-40B4-BE49-F238E27FC236}">
                <a16:creationId xmlns:a16="http://schemas.microsoft.com/office/drawing/2014/main" id="{A8B27D74-28D0-7C3B-145D-B623FD066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258" y="5506629"/>
            <a:ext cx="503686" cy="503686"/>
          </a:xfrm>
          <a:prstGeom prst="rect">
            <a:avLst/>
          </a:prstGeom>
        </p:spPr>
      </p:pic>
      <p:pic>
        <p:nvPicPr>
          <p:cNvPr id="26" name="Graphic 25" descr="Scroll outline">
            <a:extLst>
              <a:ext uri="{FF2B5EF4-FFF2-40B4-BE49-F238E27FC236}">
                <a16:creationId xmlns:a16="http://schemas.microsoft.com/office/drawing/2014/main" id="{CF6C91F0-32C9-8915-D79A-17D32076B2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6072" y="4890234"/>
            <a:ext cx="414828" cy="414828"/>
          </a:xfrm>
          <a:prstGeom prst="rect">
            <a:avLst/>
          </a:prstGeom>
        </p:spPr>
      </p:pic>
      <p:pic>
        <p:nvPicPr>
          <p:cNvPr id="40" name="Graphic 39" descr="Filter outline">
            <a:extLst>
              <a:ext uri="{FF2B5EF4-FFF2-40B4-BE49-F238E27FC236}">
                <a16:creationId xmlns:a16="http://schemas.microsoft.com/office/drawing/2014/main" id="{4CBE7859-4C01-267D-7F69-2660B2E375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6072" y="4273842"/>
            <a:ext cx="414828" cy="414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D5827C-F0E2-581D-E5B8-65415DC85A37}"/>
              </a:ext>
            </a:extLst>
          </p:cNvPr>
          <p:cNvSpPr txBox="1"/>
          <p:nvPr/>
        </p:nvSpPr>
        <p:spPr>
          <a:xfrm>
            <a:off x="208266" y="177153"/>
            <a:ext cx="4655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AI use cases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5B106C-E5B4-65BB-1FE3-131D059ACB83}"/>
              </a:ext>
            </a:extLst>
          </p:cNvPr>
          <p:cNvGrpSpPr>
            <a:grpSpLocks noChangeAspect="1"/>
          </p:cNvGrpSpPr>
          <p:nvPr/>
        </p:nvGrpSpPr>
        <p:grpSpPr>
          <a:xfrm>
            <a:off x="526072" y="1732819"/>
            <a:ext cx="414828" cy="414828"/>
            <a:chOff x="-2738827" y="313866"/>
            <a:chExt cx="3430512" cy="3430512"/>
          </a:xfrm>
        </p:grpSpPr>
        <p:pic>
          <p:nvPicPr>
            <p:cNvPr id="56" name="Graphic 55" descr="3d Glasses outline">
              <a:extLst>
                <a:ext uri="{FF2B5EF4-FFF2-40B4-BE49-F238E27FC236}">
                  <a16:creationId xmlns:a16="http://schemas.microsoft.com/office/drawing/2014/main" id="{CC6E7DB4-5E31-2BE0-8F79-CF16277D2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2738827" y="313866"/>
              <a:ext cx="3430512" cy="3430512"/>
            </a:xfrm>
            <a:prstGeom prst="rect">
              <a:avLst/>
            </a:prstGeom>
          </p:spPr>
        </p:pic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FB7C5F34-2C1C-D1B7-C5F1-05F5591B44C2}"/>
                </a:ext>
              </a:extLst>
            </p:cNvPr>
            <p:cNvSpPr/>
            <p:nvPr/>
          </p:nvSpPr>
          <p:spPr>
            <a:xfrm rot="5569100">
              <a:off x="-2414721" y="1933730"/>
              <a:ext cx="482495" cy="368434"/>
            </a:xfrm>
            <a:prstGeom prst="parallelogram">
              <a:avLst>
                <a:gd name="adj" fmla="val 3389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ECB0377-F8F3-EA4A-5869-A1E5B8ADE41C}"/>
                </a:ext>
              </a:extLst>
            </p:cNvPr>
            <p:cNvSpPr/>
            <p:nvPr/>
          </p:nvSpPr>
          <p:spPr>
            <a:xfrm rot="5569100">
              <a:off x="-1517635" y="2314730"/>
              <a:ext cx="482495" cy="368434"/>
            </a:xfrm>
            <a:prstGeom prst="parallelogram">
              <a:avLst>
                <a:gd name="adj" fmla="val 3389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403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94BF90DA-048A-FDDA-A3C6-11ED37E23A65}"/>
              </a:ext>
            </a:extLst>
          </p:cNvPr>
          <p:cNvSpPr/>
          <p:nvPr/>
        </p:nvSpPr>
        <p:spPr>
          <a:xfrm>
            <a:off x="630320" y="1892300"/>
            <a:ext cx="5465680" cy="2641600"/>
          </a:xfrm>
          <a:prstGeom prst="homePlate">
            <a:avLst/>
          </a:prstGeom>
          <a:solidFill>
            <a:srgbClr val="4BAB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9C86C4-1B87-F7B7-6883-B4114910A062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7852B1E5-1849-105D-401D-978306990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083CC3-8EDD-CE39-4D2B-7A10927E9AC3}"/>
              </a:ext>
            </a:extLst>
          </p:cNvPr>
          <p:cNvSpPr txBox="1"/>
          <p:nvPr/>
        </p:nvSpPr>
        <p:spPr>
          <a:xfrm>
            <a:off x="858671" y="2532114"/>
            <a:ext cx="5237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 but verify:</a:t>
            </a:r>
          </a:p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effective approach</a:t>
            </a:r>
            <a:endParaRPr lang="en-US" sz="4000" b="1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70" y="248575"/>
            <a:ext cx="4551779" cy="58905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73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15064" r="1155" b="26342"/>
          <a:stretch/>
        </p:blipFill>
        <p:spPr>
          <a:xfrm>
            <a:off x="-7938" y="1397658"/>
            <a:ext cx="12192001" cy="3694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7715" y="5460342"/>
            <a:ext cx="334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  <a:cs typeface="Calibri" panose="020F0502020204030204" pitchFamily="34" charset="0"/>
              </a:rPr>
              <a:t>Alignment with </a:t>
            </a:r>
            <a:r>
              <a:rPr lang="en-US" sz="2000" dirty="0">
                <a:solidFill>
                  <a:schemeClr val="accent4"/>
                </a:solidFill>
                <a:latin typeface="+mn-lt"/>
                <a:cs typeface="Calibri" panose="020F0502020204030204" pitchFamily="34" charset="0"/>
              </a:rPr>
              <a:t>Yellow Book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00B050"/>
                </a:solidFill>
                <a:latin typeface="+mn-lt"/>
                <a:cs typeface="Calibri" panose="020F0502020204030204" pitchFamily="34" charset="0"/>
              </a:rPr>
              <a:t>Green Book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standards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910A3808-0EDA-2793-2C06-B30EF904ABE5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7852B1E5-1849-105D-401D-97830699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A9D17-1940-FE7B-9385-7B782212EE77}"/>
              </a:ext>
            </a:extLst>
          </p:cNvPr>
          <p:cNvSpPr txBox="1"/>
          <p:nvPr/>
        </p:nvSpPr>
        <p:spPr>
          <a:xfrm>
            <a:off x="127000" y="334054"/>
            <a:ext cx="11938000" cy="584775"/>
          </a:xfrm>
          <a:prstGeom prst="rect">
            <a:avLst/>
          </a:prstGeom>
          <a:solidFill>
            <a:srgbClr val="4BAB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GAO AI Accountability Framework</a:t>
            </a:r>
          </a:p>
        </p:txBody>
      </p:sp>
    </p:spTree>
    <p:extLst>
      <p:ext uri="{BB962C8B-B14F-4D97-AF65-F5344CB8AC3E}">
        <p14:creationId xmlns:p14="http://schemas.microsoft.com/office/powerpoint/2010/main" val="181681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0D5-3F18-1149-F628-B9A35A04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201" y="1991833"/>
            <a:ext cx="8077200" cy="31371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Overview: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Intelligence and Machine Learning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1F8B4B-20E6-C573-8429-C01381A3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3850169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28CAF3-C277-D92D-8404-DC1AA74C8C14}"/>
              </a:ext>
            </a:extLst>
          </p:cNvPr>
          <p:cNvCxnSpPr/>
          <p:nvPr/>
        </p:nvCxnSpPr>
        <p:spPr>
          <a:xfrm>
            <a:off x="3933201" y="4947920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23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0D5-3F18-1149-F628-B9A35A04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201" y="1991833"/>
            <a:ext cx="8077200" cy="31371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Future of AI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1F8B4B-20E6-C573-8429-C01381A3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3850169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28CAF3-C277-D92D-8404-DC1AA74C8C14}"/>
              </a:ext>
            </a:extLst>
          </p:cNvPr>
          <p:cNvCxnSpPr/>
          <p:nvPr/>
        </p:nvCxnSpPr>
        <p:spPr>
          <a:xfrm>
            <a:off x="3933201" y="4094480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0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B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397CAEC2-4A7E-2E08-33FF-3CFF70317D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66" y="-43054"/>
            <a:ext cx="7820627" cy="6899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662B1-9D49-C20B-7126-D50DA40A0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50" y="5309430"/>
            <a:ext cx="640080" cy="64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E9DDB-C45D-7BAE-96C0-F4FFACC0B56A}"/>
              </a:ext>
            </a:extLst>
          </p:cNvPr>
          <p:cNvSpPr txBox="1"/>
          <p:nvPr/>
        </p:nvSpPr>
        <p:spPr>
          <a:xfrm>
            <a:off x="7884309" y="5885343"/>
            <a:ext cx="1718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56B12-6A54-7DB3-93E5-4E1D30E39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95" y="4141910"/>
            <a:ext cx="640080" cy="640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14BBCE-7E73-D9AA-D794-9D2FD6118F3A}"/>
              </a:ext>
            </a:extLst>
          </p:cNvPr>
          <p:cNvSpPr txBox="1"/>
          <p:nvPr/>
        </p:nvSpPr>
        <p:spPr>
          <a:xfrm>
            <a:off x="6746036" y="4781990"/>
            <a:ext cx="220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Interoperability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A34FF9-C346-E7EC-5B01-7EE5157CF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70" y="3489860"/>
            <a:ext cx="640080" cy="640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1123E1-7227-C42E-F9A7-F95C5331D1C0}"/>
              </a:ext>
            </a:extLst>
          </p:cNvPr>
          <p:cNvSpPr txBox="1"/>
          <p:nvPr/>
        </p:nvSpPr>
        <p:spPr>
          <a:xfrm>
            <a:off x="9092996" y="4129940"/>
            <a:ext cx="226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Instances of 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5044E-68FA-DA1E-3DD9-A84EBC21D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04" y="1730942"/>
            <a:ext cx="640080" cy="6400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C5A740-7AB0-D401-F82F-6DB50B6E22E0}"/>
              </a:ext>
            </a:extLst>
          </p:cNvPr>
          <p:cNvSpPr txBox="1"/>
          <p:nvPr/>
        </p:nvSpPr>
        <p:spPr>
          <a:xfrm>
            <a:off x="8834024" y="2415035"/>
            <a:ext cx="1753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5F2AC198-B12A-044A-7971-8ECDF5B14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05" y="4569015"/>
            <a:ext cx="1280160" cy="128016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978C3FD8-936C-5E4C-153C-66DB6EC387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50" y="1423231"/>
            <a:ext cx="1005840" cy="1005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22ED4A-D5E1-2B5B-98D3-0BB15C8A0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34" y="1259602"/>
            <a:ext cx="548640" cy="5486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2E5B37-7D96-D5F6-D036-E369D63A5155}"/>
              </a:ext>
            </a:extLst>
          </p:cNvPr>
          <p:cNvSpPr txBox="1"/>
          <p:nvPr/>
        </p:nvSpPr>
        <p:spPr>
          <a:xfrm>
            <a:off x="6767505" y="1496788"/>
            <a:ext cx="1332121" cy="71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Sparsity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C746CFF7-1BAD-DA2E-51FF-B8C36A000D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49" y="2949336"/>
            <a:ext cx="1097280" cy="10972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0EA1FB-5010-72FE-CA9B-36F1E17545AF}"/>
              </a:ext>
            </a:extLst>
          </p:cNvPr>
          <p:cNvSpPr txBox="1"/>
          <p:nvPr/>
        </p:nvSpPr>
        <p:spPr>
          <a:xfrm>
            <a:off x="2898500" y="5337083"/>
            <a:ext cx="155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AI OFFICERS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87238-3466-1D97-81F8-724D4ED1FA41}"/>
              </a:ext>
            </a:extLst>
          </p:cNvPr>
          <p:cNvSpPr txBox="1"/>
          <p:nvPr/>
        </p:nvSpPr>
        <p:spPr>
          <a:xfrm>
            <a:off x="5341055" y="3802574"/>
            <a:ext cx="155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78289A-7E86-A69F-3FCC-224C6F8E18FD}"/>
              </a:ext>
            </a:extLst>
          </p:cNvPr>
          <p:cNvSpPr txBox="1"/>
          <p:nvPr/>
        </p:nvSpPr>
        <p:spPr>
          <a:xfrm>
            <a:off x="10821954" y="2435672"/>
            <a:ext cx="155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LAWS &amp; OVERSIGHT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C6B83-4AB0-CC3E-44C4-705D33F3C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34" y="51407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D41012-19CC-6740-898D-118BA5A41D09}"/>
              </a:ext>
            </a:extLst>
          </p:cNvPr>
          <p:cNvSpPr txBox="1"/>
          <p:nvPr/>
        </p:nvSpPr>
        <p:spPr>
          <a:xfrm>
            <a:off x="6692504" y="67368"/>
            <a:ext cx="1849342" cy="40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C362DA-FF71-69F1-698F-9D6620517653}"/>
              </a:ext>
            </a:extLst>
          </p:cNvPr>
          <p:cNvSpPr txBox="1"/>
          <p:nvPr/>
        </p:nvSpPr>
        <p:spPr>
          <a:xfrm>
            <a:off x="337521" y="2112803"/>
            <a:ext cx="4117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is here to stay but traversing a winding road ahead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DA1A749-725C-4AFE-8C1C-3A37CACE71DC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2B153BB-9724-DDE9-0C79-FA6BCF7BEA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5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0D5-3F18-1149-F628-B9A35A04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201" y="1991833"/>
            <a:ext cx="8077200" cy="31371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1F8B4B-20E6-C573-8429-C01381A3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3850169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28CAF3-C277-D92D-8404-DC1AA74C8C14}"/>
              </a:ext>
            </a:extLst>
          </p:cNvPr>
          <p:cNvCxnSpPr/>
          <p:nvPr/>
        </p:nvCxnSpPr>
        <p:spPr>
          <a:xfrm>
            <a:off x="3933201" y="4094480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9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5C825AA-84D7-F96A-B6F6-6D948155B267}"/>
              </a:ext>
            </a:extLst>
          </p:cNvPr>
          <p:cNvSpPr txBox="1"/>
          <p:nvPr/>
        </p:nvSpPr>
        <p:spPr>
          <a:xfrm>
            <a:off x="6320433" y="3398612"/>
            <a:ext cx="5423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Simple regression: describe a relationship between two variables by calculating the blue line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Example: temperature and rainfall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4647C0E-FD52-F09E-827D-996234C6E8CF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D9F8B15-1847-6123-D700-A04A83F2F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13995-7A70-6F5D-1029-6513B5B5D000}"/>
              </a:ext>
            </a:extLst>
          </p:cNvPr>
          <p:cNvSpPr txBox="1"/>
          <p:nvPr/>
        </p:nvSpPr>
        <p:spPr>
          <a:xfrm>
            <a:off x="404949" y="252512"/>
            <a:ext cx="10959737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AI builds upon decades of analytics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4286BF-ED01-CC7C-8638-A3DB9D2C2E00}"/>
              </a:ext>
            </a:extLst>
          </p:cNvPr>
          <p:cNvGrpSpPr/>
          <p:nvPr/>
        </p:nvGrpSpPr>
        <p:grpSpPr>
          <a:xfrm>
            <a:off x="7860504" y="1238202"/>
            <a:ext cx="1920017" cy="1920017"/>
            <a:chOff x="8536779" y="1342431"/>
            <a:chExt cx="1920017" cy="19200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E1636DD-8B79-0C3D-5F25-3D96FD0C4B46}"/>
                </a:ext>
              </a:extLst>
            </p:cNvPr>
            <p:cNvGrpSpPr/>
            <p:nvPr/>
          </p:nvGrpSpPr>
          <p:grpSpPr>
            <a:xfrm>
              <a:off x="8536779" y="1342431"/>
              <a:ext cx="1920017" cy="1920017"/>
              <a:chOff x="7431879" y="1342431"/>
              <a:chExt cx="1920017" cy="1920017"/>
            </a:xfrm>
          </p:grpSpPr>
          <p:pic>
            <p:nvPicPr>
              <p:cNvPr id="4" name="Graphic 3" descr="Scatterplot outline">
                <a:extLst>
                  <a:ext uri="{FF2B5EF4-FFF2-40B4-BE49-F238E27FC236}">
                    <a16:creationId xmlns:a16="http://schemas.microsoft.com/office/drawing/2014/main" id="{5C5DC8CD-6324-9263-7D07-24234B5EA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31879" y="1342431"/>
                <a:ext cx="1920017" cy="1920017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33D87A7-F128-7CAF-2FBF-5EBB7FCAB9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69601" y="2414939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6D5A7D2-20CB-A5FA-11AB-200052F4F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29368" y="2800024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515AB15-11FF-6836-4016-A67A80AD3A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8019" y="1883174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AD440A-692B-2F1A-F75B-A087CFCA58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6035" y="2238431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3C9F8F4-892E-2CEE-A18A-854129518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90809" y="1806211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9D423FF-3ED4-213D-296F-EF35281136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05593" y="2530111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F84C10A-ED0A-FB27-3BFE-88B41C047A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68111" y="2219027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337F66-7EEB-3FA0-20C4-4086D24FC2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62027" y="2152732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E3D47E4-DCED-7B17-80DC-BF8A78293A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8409" y="1769967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9F950AC-C09B-A8B4-DC7A-5460A994C1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90809" y="2170286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1E73F8F-2BAC-C147-C4E8-FEFDE5D975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660" y="2626288"/>
                <a:ext cx="128016" cy="12801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B03DEB-8C54-8B22-8E92-28CD498D2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0660" y="1695450"/>
              <a:ext cx="1241565" cy="115571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Hexagon 30">
            <a:extLst>
              <a:ext uri="{FF2B5EF4-FFF2-40B4-BE49-F238E27FC236}">
                <a16:creationId xmlns:a16="http://schemas.microsoft.com/office/drawing/2014/main" id="{B63DBA8F-44D6-B788-01C9-F81B64036AAD}"/>
              </a:ext>
            </a:extLst>
          </p:cNvPr>
          <p:cNvSpPr/>
          <p:nvPr/>
        </p:nvSpPr>
        <p:spPr>
          <a:xfrm>
            <a:off x="859178" y="2487200"/>
            <a:ext cx="1645920" cy="1463040"/>
          </a:xfrm>
          <a:prstGeom prst="hexagon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0BCB07-EA7B-168B-1178-A04722254C46}"/>
              </a:ext>
            </a:extLst>
          </p:cNvPr>
          <p:cNvSpPr txBox="1"/>
          <p:nvPr/>
        </p:nvSpPr>
        <p:spPr>
          <a:xfrm>
            <a:off x="467978" y="1665947"/>
            <a:ext cx="194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Starting with…</a:t>
            </a:r>
          </a:p>
        </p:txBody>
      </p:sp>
    </p:spTree>
    <p:extLst>
      <p:ext uri="{BB962C8B-B14F-4D97-AF65-F5344CB8AC3E}">
        <p14:creationId xmlns:p14="http://schemas.microsoft.com/office/powerpoint/2010/main" val="411121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E557FC-6AF7-E052-21F9-7A449205C069}"/>
              </a:ext>
            </a:extLst>
          </p:cNvPr>
          <p:cNvGrpSpPr/>
          <p:nvPr/>
        </p:nvGrpSpPr>
        <p:grpSpPr>
          <a:xfrm>
            <a:off x="2133628" y="1024160"/>
            <a:ext cx="2929892" cy="2194560"/>
            <a:chOff x="2362197" y="2103119"/>
            <a:chExt cx="2929892" cy="219456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58C5DA4B-EA25-BECF-B99C-93B17A1E5C2D}"/>
                </a:ext>
              </a:extLst>
            </p:cNvPr>
            <p:cNvSpPr/>
            <p:nvPr/>
          </p:nvSpPr>
          <p:spPr>
            <a:xfrm>
              <a:off x="2362197" y="2834639"/>
              <a:ext cx="1645920" cy="1463040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Training Data</a:t>
              </a: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C703D480-0983-ABDA-8094-4985C65AC472}"/>
                </a:ext>
              </a:extLst>
            </p:cNvPr>
            <p:cNvSpPr/>
            <p:nvPr/>
          </p:nvSpPr>
          <p:spPr>
            <a:xfrm>
              <a:off x="3646169" y="2103119"/>
              <a:ext cx="1645920" cy="1463040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Production Data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34DCAE-9ACF-41D9-2E76-5860FEF14098}"/>
              </a:ext>
            </a:extLst>
          </p:cNvPr>
          <p:cNvGrpSpPr/>
          <p:nvPr/>
        </p:nvGrpSpPr>
        <p:grpSpPr>
          <a:xfrm>
            <a:off x="859178" y="2487200"/>
            <a:ext cx="1645920" cy="2926080"/>
            <a:chOff x="1087747" y="3566159"/>
            <a:chExt cx="1645920" cy="2926080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87E14CC7-2A69-7198-785C-145C36A5E936}"/>
                </a:ext>
              </a:extLst>
            </p:cNvPr>
            <p:cNvSpPr/>
            <p:nvPr/>
          </p:nvSpPr>
          <p:spPr>
            <a:xfrm>
              <a:off x="1087747" y="3566159"/>
              <a:ext cx="1645920" cy="1463040"/>
            </a:xfrm>
            <a:prstGeom prst="hexagon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User Interface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9EBD13D4-5090-C0E3-DE00-B2EBA158AA4D}"/>
                </a:ext>
              </a:extLst>
            </p:cNvPr>
            <p:cNvSpPr/>
            <p:nvPr/>
          </p:nvSpPr>
          <p:spPr>
            <a:xfrm>
              <a:off x="1087747" y="5029199"/>
              <a:ext cx="1645920" cy="1463040"/>
            </a:xfrm>
            <a:prstGeom prst="hexagon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Scalable Compute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F47EF8-9FFA-1545-BF7B-9BA93307D562}"/>
              </a:ext>
            </a:extLst>
          </p:cNvPr>
          <p:cNvGrpSpPr/>
          <p:nvPr/>
        </p:nvGrpSpPr>
        <p:grpSpPr>
          <a:xfrm>
            <a:off x="4701572" y="292640"/>
            <a:ext cx="1645920" cy="2926080"/>
            <a:chOff x="4930141" y="1371599"/>
            <a:chExt cx="1645920" cy="2926080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3B3018E-AAE1-18AE-77FD-814BBC857737}"/>
                </a:ext>
              </a:extLst>
            </p:cNvPr>
            <p:cNvSpPr/>
            <p:nvPr/>
          </p:nvSpPr>
          <p:spPr>
            <a:xfrm>
              <a:off x="4930141" y="2834639"/>
              <a:ext cx="1645920" cy="1463040"/>
            </a:xfrm>
            <a:prstGeom prst="hexagon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Security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1DF6433-7AFC-8085-A606-D5EFFD2FAA0E}"/>
                </a:ext>
              </a:extLst>
            </p:cNvPr>
            <p:cNvSpPr/>
            <p:nvPr/>
          </p:nvSpPr>
          <p:spPr>
            <a:xfrm>
              <a:off x="4930141" y="1371599"/>
              <a:ext cx="1645920" cy="1463040"/>
            </a:xfrm>
            <a:prstGeom prst="hexagon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4EE6FB50-023F-027D-941F-C54F66AB59A3}"/>
              </a:ext>
            </a:extLst>
          </p:cNvPr>
          <p:cNvSpPr/>
          <p:nvPr/>
        </p:nvSpPr>
        <p:spPr>
          <a:xfrm>
            <a:off x="5985544" y="1024160"/>
            <a:ext cx="1645920" cy="1463040"/>
          </a:xfrm>
          <a:prstGeom prst="hexagon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Digital Literacy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83E4F0-E8C3-7FF2-D018-656FC2649E05}"/>
              </a:ext>
            </a:extLst>
          </p:cNvPr>
          <p:cNvSpPr txBox="1"/>
          <p:nvPr/>
        </p:nvSpPr>
        <p:spPr>
          <a:xfrm>
            <a:off x="345909" y="286891"/>
            <a:ext cx="5529957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What constitutes AI?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8CF939-B73F-AF79-0134-0477363CF4F6}"/>
              </a:ext>
            </a:extLst>
          </p:cNvPr>
          <p:cNvGrpSpPr/>
          <p:nvPr/>
        </p:nvGrpSpPr>
        <p:grpSpPr>
          <a:xfrm>
            <a:off x="2133628" y="2487200"/>
            <a:ext cx="2929892" cy="2926080"/>
            <a:chOff x="2362197" y="3566159"/>
            <a:chExt cx="2929892" cy="2926080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B05A0092-2093-C0FA-E039-5826D4000848}"/>
                </a:ext>
              </a:extLst>
            </p:cNvPr>
            <p:cNvSpPr/>
            <p:nvPr/>
          </p:nvSpPr>
          <p:spPr>
            <a:xfrm>
              <a:off x="2362197" y="4297679"/>
              <a:ext cx="1645920" cy="1463040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Machine Learning Models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2FE9C407-8AAC-8291-C659-86EB118221DB}"/>
                </a:ext>
              </a:extLst>
            </p:cNvPr>
            <p:cNvSpPr/>
            <p:nvPr/>
          </p:nvSpPr>
          <p:spPr>
            <a:xfrm>
              <a:off x="3646169" y="3566159"/>
              <a:ext cx="1645920" cy="1463040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Deep Learning Models</a:t>
              </a: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43136C81-5AC1-976E-241A-072C6A069D1B}"/>
                </a:ext>
              </a:extLst>
            </p:cNvPr>
            <p:cNvSpPr/>
            <p:nvPr/>
          </p:nvSpPr>
          <p:spPr>
            <a:xfrm>
              <a:off x="3646169" y="5029199"/>
              <a:ext cx="1645920" cy="1463040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Large Language Models</a:t>
              </a:r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D4647C0E-FD52-F09E-827D-996234C6E8CF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D9F8B15-1847-6123-D700-A04A83F2F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03330E-95D2-B8F2-45A3-26AB03A3F59B}"/>
              </a:ext>
            </a:extLst>
          </p:cNvPr>
          <p:cNvSpPr txBox="1"/>
          <p:nvPr/>
        </p:nvSpPr>
        <p:spPr>
          <a:xfrm>
            <a:off x="6195097" y="3393258"/>
            <a:ext cx="59111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in this picture?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(computer vision)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Which product should we suggest to this customer?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(recommendation)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was said in this recording?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(natural language processing)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word comes next?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(content generation)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A2483-1A03-061C-9162-0A5CE1C72B00}"/>
              </a:ext>
            </a:extLst>
          </p:cNvPr>
          <p:cNvSpPr txBox="1"/>
          <p:nvPr/>
        </p:nvSpPr>
        <p:spPr>
          <a:xfrm>
            <a:off x="7128482" y="2862106"/>
            <a:ext cx="5911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Questions AI could help with: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8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330" y="1602939"/>
            <a:ext cx="3654945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101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9095" y="1326714"/>
            <a:ext cx="6215264" cy="5524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Outputs are probabilistic, not deterministic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79094" y="2088714"/>
            <a:ext cx="6215264" cy="5524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Yes, math is involved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79094" y="2850714"/>
            <a:ext cx="6215264" cy="5524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It’s all about data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9093" y="3612714"/>
            <a:ext cx="6215264" cy="55245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Easier to imagine operational use cases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98143" y="4374714"/>
            <a:ext cx="6192142" cy="552450"/>
            <a:chOff x="6353171" y="5686425"/>
            <a:chExt cx="5101590" cy="552450"/>
          </a:xfrm>
        </p:grpSpPr>
        <p:sp>
          <p:nvSpPr>
            <p:cNvPr id="9" name="Rounded Rectangle 8"/>
            <p:cNvSpPr/>
            <p:nvPr/>
          </p:nvSpPr>
          <p:spPr>
            <a:xfrm>
              <a:off x="6353171" y="5686425"/>
              <a:ext cx="2468880" cy="552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Supervised Learning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85881" y="5686425"/>
              <a:ext cx="2468880" cy="552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Unsupervised Learning</a:t>
              </a:r>
            </a:p>
          </p:txBody>
        </p:sp>
      </p:grpSp>
      <p:sp>
        <p:nvSpPr>
          <p:cNvPr id="3" name="Rectangle 9">
            <a:extLst>
              <a:ext uri="{FF2B5EF4-FFF2-40B4-BE49-F238E27FC236}">
                <a16:creationId xmlns:a16="http://schemas.microsoft.com/office/drawing/2014/main" id="{92784219-55CB-0CE9-20FA-B5A97D97CB59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F7EDF-1E82-3A63-12D2-04813344A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B781CC-8867-A13D-D5AB-8B379F268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"/>
          <a:stretch/>
        </p:blipFill>
        <p:spPr>
          <a:xfrm>
            <a:off x="4658335" y="217714"/>
            <a:ext cx="6645391" cy="58733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41DBF00-BB80-72BC-51CE-DF0E992B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22" y="98424"/>
            <a:ext cx="4344525" cy="32222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Life Cycle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DBC6D8-5818-34AE-6431-5F276DCCFE9F}"/>
              </a:ext>
            </a:extLst>
          </p:cNvPr>
          <p:cNvCxnSpPr/>
          <p:nvPr/>
        </p:nvCxnSpPr>
        <p:spPr>
          <a:xfrm>
            <a:off x="319737" y="2802708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37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5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50D5-3F18-1149-F628-B9A35A04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201" y="1991833"/>
            <a:ext cx="8077200" cy="313718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Harms of AI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1F8B4B-20E6-C573-8429-C01381A3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3850169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B3C8707C-4DF3-D79D-DBD4-C1A084983353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6B27C5F-0066-688D-5C88-C7277BF2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28CAF3-C277-D92D-8404-DC1AA74C8C14}"/>
              </a:ext>
            </a:extLst>
          </p:cNvPr>
          <p:cNvCxnSpPr/>
          <p:nvPr/>
        </p:nvCxnSpPr>
        <p:spPr>
          <a:xfrm>
            <a:off x="3933201" y="4947920"/>
            <a:ext cx="404415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0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erson using smartphone">
            <a:extLst>
              <a:ext uri="{FF2B5EF4-FFF2-40B4-BE49-F238E27FC236}">
                <a16:creationId xmlns:a16="http://schemas.microsoft.com/office/drawing/2014/main" id="{7A4319FB-D7F6-C0BA-FA21-E5D93072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48" r="20332" b="-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05D67-7800-FFDE-A0DE-C7DB10B4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56" y="1742080"/>
            <a:ext cx="5326062" cy="3373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/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feels different.</a:t>
            </a:r>
            <a:b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interact with AI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differently than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 with other tech.</a:t>
            </a:r>
            <a:endParaRPr 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95507EA4-F6C8-9D78-57D8-834C92067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6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ackground of simple node and mesh">
            <a:extLst>
              <a:ext uri="{FF2B5EF4-FFF2-40B4-BE49-F238E27FC236}">
                <a16:creationId xmlns:a16="http://schemas.microsoft.com/office/drawing/2014/main" id="{136FE19E-75A4-1F02-511A-5FD29FA3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405D67-7800-FFDE-A0DE-C7DB10B4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493637"/>
            <a:ext cx="12192000" cy="775778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Selected risks of AI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CBAE98B-D100-DFD9-0927-B54837AAB636}"/>
              </a:ext>
            </a:extLst>
          </p:cNvPr>
          <p:cNvSpPr/>
          <p:nvPr/>
        </p:nvSpPr>
        <p:spPr>
          <a:xfrm>
            <a:off x="-7938" y="6353175"/>
            <a:ext cx="7519988" cy="520700"/>
          </a:xfrm>
          <a:custGeom>
            <a:avLst/>
            <a:gdLst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634753 w 4634753"/>
              <a:gd name="connsiteY2" fmla="*/ 498013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498013"/>
              <a:gd name="connsiteX1" fmla="*/ 4634753 w 4634753"/>
              <a:gd name="connsiteY1" fmla="*/ 0 h 498013"/>
              <a:gd name="connsiteX2" fmla="*/ 4496208 w 4634753"/>
              <a:gd name="connsiteY2" fmla="*/ 491086 h 498013"/>
              <a:gd name="connsiteX3" fmla="*/ 0 w 4634753"/>
              <a:gd name="connsiteY3" fmla="*/ 498013 h 498013"/>
              <a:gd name="connsiteX4" fmla="*/ 0 w 4634753"/>
              <a:gd name="connsiteY4" fmla="*/ 0 h 498013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0 w 4634753"/>
              <a:gd name="connsiteY3" fmla="*/ 498013 h 504941"/>
              <a:gd name="connsiteX4" fmla="*/ 0 w 4634753"/>
              <a:gd name="connsiteY4" fmla="*/ 0 h 504941"/>
              <a:gd name="connsiteX0" fmla="*/ 0 w 4634753"/>
              <a:gd name="connsiteY0" fmla="*/ 0 h 504941"/>
              <a:gd name="connsiteX1" fmla="*/ 4634753 w 4634753"/>
              <a:gd name="connsiteY1" fmla="*/ 0 h 504941"/>
              <a:gd name="connsiteX2" fmla="*/ 4475426 w 4634753"/>
              <a:gd name="connsiteY2" fmla="*/ 504941 h 504941"/>
              <a:gd name="connsiteX3" fmla="*/ 120650 w 4634753"/>
              <a:gd name="connsiteY3" fmla="*/ 504363 h 504941"/>
              <a:gd name="connsiteX4" fmla="*/ 0 w 4634753"/>
              <a:gd name="connsiteY4" fmla="*/ 0 h 504941"/>
              <a:gd name="connsiteX0" fmla="*/ 0 w 4514103"/>
              <a:gd name="connsiteY0" fmla="*/ 0 h 504941"/>
              <a:gd name="connsiteX1" fmla="*/ 4514103 w 4514103"/>
              <a:gd name="connsiteY1" fmla="*/ 0 h 504941"/>
              <a:gd name="connsiteX2" fmla="*/ 4354776 w 4514103"/>
              <a:gd name="connsiteY2" fmla="*/ 504941 h 504941"/>
              <a:gd name="connsiteX3" fmla="*/ 0 w 4514103"/>
              <a:gd name="connsiteY3" fmla="*/ 504363 h 504941"/>
              <a:gd name="connsiteX4" fmla="*/ 0 w 4514103"/>
              <a:gd name="connsiteY4" fmla="*/ 0 h 504941"/>
              <a:gd name="connsiteX0" fmla="*/ 0 w 7519770"/>
              <a:gd name="connsiteY0" fmla="*/ 0 h 504941"/>
              <a:gd name="connsiteX1" fmla="*/ 7519770 w 7519770"/>
              <a:gd name="connsiteY1" fmla="*/ 0 h 504941"/>
              <a:gd name="connsiteX2" fmla="*/ 7360443 w 7519770"/>
              <a:gd name="connsiteY2" fmla="*/ 504941 h 504941"/>
              <a:gd name="connsiteX3" fmla="*/ 3005667 w 7519770"/>
              <a:gd name="connsiteY3" fmla="*/ 504363 h 504941"/>
              <a:gd name="connsiteX4" fmla="*/ 0 w 7519770"/>
              <a:gd name="connsiteY4" fmla="*/ 0 h 504941"/>
              <a:gd name="connsiteX0" fmla="*/ 0 w 7519770"/>
              <a:gd name="connsiteY0" fmla="*/ 0 h 529763"/>
              <a:gd name="connsiteX1" fmla="*/ 7519770 w 7519770"/>
              <a:gd name="connsiteY1" fmla="*/ 0 h 529763"/>
              <a:gd name="connsiteX2" fmla="*/ 7360443 w 7519770"/>
              <a:gd name="connsiteY2" fmla="*/ 504941 h 529763"/>
              <a:gd name="connsiteX3" fmla="*/ 16934 w 7519770"/>
              <a:gd name="connsiteY3" fmla="*/ 529763 h 529763"/>
              <a:gd name="connsiteX4" fmla="*/ 0 w 7519770"/>
              <a:gd name="connsiteY4" fmla="*/ 0 h 529763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04941 h 521296"/>
              <a:gd name="connsiteX3" fmla="*/ 1 w 7519770"/>
              <a:gd name="connsiteY3" fmla="*/ 521296 h 521296"/>
              <a:gd name="connsiteX4" fmla="*/ 0 w 7519770"/>
              <a:gd name="connsiteY4" fmla="*/ 0 h 521296"/>
              <a:gd name="connsiteX0" fmla="*/ 0 w 7519770"/>
              <a:gd name="connsiteY0" fmla="*/ 0 h 521296"/>
              <a:gd name="connsiteX1" fmla="*/ 7519770 w 7519770"/>
              <a:gd name="connsiteY1" fmla="*/ 0 h 521296"/>
              <a:gd name="connsiteX2" fmla="*/ 7360443 w 7519770"/>
              <a:gd name="connsiteY2" fmla="*/ 518796 h 521296"/>
              <a:gd name="connsiteX3" fmla="*/ 1 w 7519770"/>
              <a:gd name="connsiteY3" fmla="*/ 521296 h 521296"/>
              <a:gd name="connsiteX4" fmla="*/ 0 w 7519770"/>
              <a:gd name="connsiteY4" fmla="*/ 0 h 52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9770" h="521296">
                <a:moveTo>
                  <a:pt x="0" y="0"/>
                </a:moveTo>
                <a:lnTo>
                  <a:pt x="7519770" y="0"/>
                </a:lnTo>
                <a:lnTo>
                  <a:pt x="7360443" y="518796"/>
                </a:lnTo>
                <a:lnTo>
                  <a:pt x="1" y="521296"/>
                </a:lnTo>
                <a:cubicBezTo>
                  <a:pt x="1" y="347531"/>
                  <a:pt x="0" y="1737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EBD74A9-8556-7111-7A68-03552E4D6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484938"/>
            <a:ext cx="5326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D6A6E1-377B-9AB0-0E45-DFDF8E9AF4B3}"/>
              </a:ext>
            </a:extLst>
          </p:cNvPr>
          <p:cNvSpPr txBox="1"/>
          <p:nvPr/>
        </p:nvSpPr>
        <p:spPr>
          <a:xfrm>
            <a:off x="624114" y="1625599"/>
            <a:ext cx="84618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systems can reinforce biases within training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interfaces are designed to hide potential for mistakes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Misleading content affects public discourse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5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30282</TotalTime>
  <Words>583</Words>
  <Application>Microsoft Office PowerPoint</Application>
  <PresentationFormat>Widescreen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Overview: Artificial Intelligence and Machine Learning</vt:lpstr>
      <vt:lpstr>PowerPoint Presentation</vt:lpstr>
      <vt:lpstr>PowerPoint Presentation</vt:lpstr>
      <vt:lpstr>PowerPoint Presentation</vt:lpstr>
      <vt:lpstr>AI Life Cycle</vt:lpstr>
      <vt:lpstr>Potential Harms of AI</vt:lpstr>
      <vt:lpstr>AI feels different.  We interact with AI differently than we do with other tech.</vt:lpstr>
      <vt:lpstr>Selected risks of AI</vt:lpstr>
      <vt:lpstr>How we define AI can affect the potential for harm</vt:lpstr>
      <vt:lpstr>PowerPoint Presentation</vt:lpstr>
      <vt:lpstr>Checks and Balances</vt:lpstr>
      <vt:lpstr>Beneficial uses of AI: GAO’s AI work and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of AI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Thomas, Sterling W</cp:lastModifiedBy>
  <cp:revision>563</cp:revision>
  <cp:lastPrinted>2021-01-04T19:48:52Z</cp:lastPrinted>
  <dcterms:created xsi:type="dcterms:W3CDTF">2018-02-18T19:39:47Z</dcterms:created>
  <dcterms:modified xsi:type="dcterms:W3CDTF">2024-09-19T16:14:53Z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