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8" r:id="rId6"/>
    <p:sldId id="269"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66" r:id="rId21"/>
    <p:sldId id="286" r:id="rId22"/>
    <p:sldId id="267" r:id="rId23"/>
  </p:sldIdLst>
  <p:sldSz cx="18288000" cy="10287000"/>
  <p:notesSz cx="6858000" cy="9144000"/>
  <p:embeddedFontLst>
    <p:embeddedFont>
      <p:font typeface="Arial Bold" panose="020B0704020202020204" pitchFamily="34" charset="0"/>
      <p:regular r:id="rId24"/>
      <p:bold r:id="rId25"/>
    </p:embeddedFont>
    <p:embeddedFont>
      <p:font typeface="Arial Bold Italics" panose="020B0604020202020204" charset="0"/>
      <p:regular r:id="rId26"/>
    </p:embeddedFont>
    <p:embeddedFont>
      <p:font typeface="Montserrat Ultra-Bold Italics" panose="020B0604020202020204" charset="0"/>
      <p:regular r:id="rId27"/>
    </p:embeddedFont>
    <p:embeddedFont>
      <p:font typeface="Wingdings 3" panose="05040102010807070707" pitchFamily="18" charset="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88"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45840" y="-15141"/>
            <a:ext cx="13842160" cy="10302141"/>
          </a:xfrm>
          <a:custGeom>
            <a:avLst/>
            <a:gdLst/>
            <a:ahLst/>
            <a:cxnLst/>
            <a:rect l="l" t="t" r="r" b="b"/>
            <a:pathLst>
              <a:path w="13842160" h="10302141">
                <a:moveTo>
                  <a:pt x="0" y="0"/>
                </a:moveTo>
                <a:lnTo>
                  <a:pt x="13842160" y="0"/>
                </a:lnTo>
                <a:lnTo>
                  <a:pt x="13842160" y="10302141"/>
                </a:lnTo>
                <a:lnTo>
                  <a:pt x="0" y="10302141"/>
                </a:lnTo>
                <a:lnTo>
                  <a:pt x="0" y="0"/>
                </a:lnTo>
                <a:close/>
              </a:path>
            </a:pathLst>
          </a:custGeom>
          <a:blipFill>
            <a:blip r:embed="rId2"/>
            <a:stretch>
              <a:fillRect t="-787" r="-7548" b="-787"/>
            </a:stretch>
          </a:blipFill>
        </p:spPr>
        <p:txBody>
          <a:bodyPr/>
          <a:lstStyle/>
          <a:p>
            <a:endParaRPr lang="en-US"/>
          </a:p>
        </p:txBody>
      </p:sp>
      <p:sp>
        <p:nvSpPr>
          <p:cNvPr id="3" name="AutoShape 3"/>
          <p:cNvSpPr/>
          <p:nvPr/>
        </p:nvSpPr>
        <p:spPr>
          <a:xfrm rot="-7020778">
            <a:off x="-1077190" y="3909914"/>
            <a:ext cx="12874088" cy="3674544"/>
          </a:xfrm>
          <a:prstGeom prst="rect">
            <a:avLst/>
          </a:prstGeom>
          <a:solidFill>
            <a:srgbClr val="D49D0F"/>
          </a:solidFill>
        </p:spPr>
        <p:txBody>
          <a:bodyPr/>
          <a:lstStyle/>
          <a:p>
            <a:endParaRPr lang="en-US"/>
          </a:p>
        </p:txBody>
      </p:sp>
      <p:sp>
        <p:nvSpPr>
          <p:cNvPr id="4" name="AutoShape 4"/>
          <p:cNvSpPr/>
          <p:nvPr/>
        </p:nvSpPr>
        <p:spPr>
          <a:xfrm rot="-7020778">
            <a:off x="-4732886" y="2738341"/>
            <a:ext cx="13740321" cy="7482101"/>
          </a:xfrm>
          <a:prstGeom prst="rect">
            <a:avLst/>
          </a:prstGeom>
          <a:solidFill>
            <a:srgbClr val="0A3268"/>
          </a:solidFill>
        </p:spPr>
        <p:txBody>
          <a:bodyPr/>
          <a:lstStyle/>
          <a:p>
            <a:endParaRPr lang="en-US"/>
          </a:p>
        </p:txBody>
      </p:sp>
      <p:sp>
        <p:nvSpPr>
          <p:cNvPr id="5" name="Freeform 5"/>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AutoShape 7"/>
          <p:cNvSpPr/>
          <p:nvPr/>
        </p:nvSpPr>
        <p:spPr>
          <a:xfrm>
            <a:off x="-1593417" y="4285423"/>
            <a:ext cx="5244233" cy="0"/>
          </a:xfrm>
          <a:prstGeom prst="line">
            <a:avLst/>
          </a:prstGeom>
          <a:ln w="19050" cap="rnd">
            <a:solidFill>
              <a:srgbClr val="FFFFFF"/>
            </a:solidFill>
            <a:prstDash val="solid"/>
            <a:headEnd type="none" w="sm" len="sm"/>
            <a:tailEnd type="none" w="sm" len="sm"/>
          </a:ln>
        </p:spPr>
        <p:txBody>
          <a:bodyPr/>
          <a:lstStyle/>
          <a:p>
            <a:endParaRPr lang="en-US"/>
          </a:p>
        </p:txBody>
      </p:sp>
      <p:sp>
        <p:nvSpPr>
          <p:cNvPr id="8" name="AutoShape 8"/>
          <p:cNvSpPr/>
          <p:nvPr/>
        </p:nvSpPr>
        <p:spPr>
          <a:xfrm>
            <a:off x="-2298994" y="9582841"/>
            <a:ext cx="9005773" cy="0"/>
          </a:xfrm>
          <a:prstGeom prst="line">
            <a:avLst/>
          </a:prstGeom>
          <a:ln w="19050" cap="rnd">
            <a:solidFill>
              <a:srgbClr val="FFFFFF"/>
            </a:solidFill>
            <a:prstDash val="solid"/>
            <a:headEnd type="none" w="sm" len="sm"/>
            <a:tailEnd type="none" w="sm" len="sm"/>
          </a:ln>
        </p:spPr>
        <p:txBody>
          <a:bodyPr/>
          <a:lstStyle/>
          <a:p>
            <a:endParaRPr lang="en-US"/>
          </a:p>
        </p:txBody>
      </p:sp>
      <p:sp>
        <p:nvSpPr>
          <p:cNvPr id="9" name="AutoShape 9"/>
          <p:cNvSpPr/>
          <p:nvPr/>
        </p:nvSpPr>
        <p:spPr>
          <a:xfrm>
            <a:off x="-3454162" y="5250575"/>
            <a:ext cx="5720180" cy="0"/>
          </a:xfrm>
          <a:prstGeom prst="line">
            <a:avLst/>
          </a:prstGeom>
          <a:ln w="19050" cap="rnd">
            <a:solidFill>
              <a:srgbClr val="FFFFFF"/>
            </a:solidFill>
            <a:prstDash val="solid"/>
            <a:headEnd type="none" w="sm" len="sm"/>
            <a:tailEnd type="none" w="sm" len="sm"/>
          </a:ln>
        </p:spPr>
        <p:txBody>
          <a:bodyPr/>
          <a:lstStyle/>
          <a:p>
            <a:endParaRPr lang="en-US"/>
          </a:p>
        </p:txBody>
      </p:sp>
      <p:sp>
        <p:nvSpPr>
          <p:cNvPr id="10" name="AutoShape 10"/>
          <p:cNvSpPr/>
          <p:nvPr/>
        </p:nvSpPr>
        <p:spPr>
          <a:xfrm>
            <a:off x="2266018" y="6051608"/>
            <a:ext cx="930938" cy="0"/>
          </a:xfrm>
          <a:prstGeom prst="line">
            <a:avLst/>
          </a:prstGeom>
          <a:ln w="19050" cap="rnd">
            <a:solidFill>
              <a:srgbClr val="FFFFFF"/>
            </a:solidFill>
            <a:prstDash val="solid"/>
            <a:headEnd type="none" w="sm" len="sm"/>
            <a:tailEnd type="none" w="sm" len="sm"/>
          </a:ln>
        </p:spPr>
        <p:txBody>
          <a:bodyPr/>
          <a:lstStyle/>
          <a:p>
            <a:endParaRPr lang="en-US"/>
          </a:p>
        </p:txBody>
      </p:sp>
      <p:sp>
        <p:nvSpPr>
          <p:cNvPr id="11" name="AutoShape 11"/>
          <p:cNvSpPr/>
          <p:nvPr/>
        </p:nvSpPr>
        <p:spPr>
          <a:xfrm>
            <a:off x="421054" y="4750375"/>
            <a:ext cx="1291530" cy="0"/>
          </a:xfrm>
          <a:prstGeom prst="line">
            <a:avLst/>
          </a:prstGeom>
          <a:ln w="19050" cap="rnd">
            <a:solidFill>
              <a:srgbClr val="FFFFFF"/>
            </a:solidFill>
            <a:prstDash val="solid"/>
            <a:headEnd type="none" w="sm" len="sm"/>
            <a:tailEnd type="none" w="sm" len="sm"/>
          </a:ln>
        </p:spPr>
        <p:txBody>
          <a:bodyPr/>
          <a:lstStyle/>
          <a:p>
            <a:endParaRPr lang="en-US"/>
          </a:p>
        </p:txBody>
      </p:sp>
      <p:sp>
        <p:nvSpPr>
          <p:cNvPr id="12" name="Freeform 12"/>
          <p:cNvSpPr/>
          <p:nvPr/>
        </p:nvSpPr>
        <p:spPr>
          <a:xfrm>
            <a:off x="15921579" y="294486"/>
            <a:ext cx="2070710" cy="2058458"/>
          </a:xfrm>
          <a:custGeom>
            <a:avLst/>
            <a:gdLst/>
            <a:ahLst/>
            <a:cxnLst/>
            <a:rect l="l" t="t" r="r" b="b"/>
            <a:pathLst>
              <a:path w="2070710" h="2058458">
                <a:moveTo>
                  <a:pt x="0" y="0"/>
                </a:moveTo>
                <a:lnTo>
                  <a:pt x="2070711" y="0"/>
                </a:lnTo>
                <a:lnTo>
                  <a:pt x="2070711" y="2058458"/>
                </a:lnTo>
                <a:lnTo>
                  <a:pt x="0" y="2058458"/>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241292" y="1727117"/>
            <a:ext cx="11608212" cy="2548781"/>
          </a:xfrm>
          <a:prstGeom prst="rect">
            <a:avLst/>
          </a:prstGeom>
        </p:spPr>
        <p:txBody>
          <a:bodyPr lIns="0" tIns="0" rIns="0" bIns="0" rtlCol="0" anchor="t">
            <a:spAutoFit/>
          </a:bodyPr>
          <a:lstStyle/>
          <a:p>
            <a:pPr algn="ctr">
              <a:lnSpc>
                <a:spcPts val="9600"/>
              </a:lnSpc>
            </a:pPr>
            <a:r>
              <a:rPr lang="en-US" sz="10787" b="1" dirty="0">
                <a:ln w="6600">
                  <a:solidFill>
                    <a:schemeClr val="tx1"/>
                  </a:solidFill>
                  <a:prstDash val="solid"/>
                </a:ln>
                <a:solidFill>
                  <a:schemeClr val="bg1"/>
                </a:solidFill>
                <a:latin typeface="Montserrat Ultra-Bold Italics"/>
                <a:ea typeface="Montserrat Ultra-Bold Italics"/>
                <a:cs typeface="Montserrat Ultra-Bold Italics"/>
                <a:sym typeface="Montserrat Ultra-Bold Italics"/>
              </a:rPr>
              <a:t>STATE BOARD OF ACCOUNTS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Fraudulent Receipt</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12" name="Picture 11">
            <a:extLst>
              <a:ext uri="{FF2B5EF4-FFF2-40B4-BE49-F238E27FC236}">
                <a16:creationId xmlns:a16="http://schemas.microsoft.com/office/drawing/2014/main" id="{0D6855D5-BD3F-81A8-052F-0C780A4529EE}"/>
              </a:ext>
            </a:extLst>
          </p:cNvPr>
          <p:cNvPicPr>
            <a:picLocks noChangeAspect="1"/>
          </p:cNvPicPr>
          <p:nvPr/>
        </p:nvPicPr>
        <p:blipFill>
          <a:blip r:embed="rId4"/>
          <a:stretch>
            <a:fillRect/>
          </a:stretch>
        </p:blipFill>
        <p:spPr>
          <a:xfrm>
            <a:off x="5899127" y="2508697"/>
            <a:ext cx="5501580" cy="7065812"/>
          </a:xfrm>
          <a:prstGeom prst="rect">
            <a:avLst/>
          </a:prstGeom>
        </p:spPr>
      </p:pic>
    </p:spTree>
    <p:extLst>
      <p:ext uri="{BB962C8B-B14F-4D97-AF65-F5344CB8AC3E}">
        <p14:creationId xmlns:p14="http://schemas.microsoft.com/office/powerpoint/2010/main" val="29375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Real Receipt</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10" name="Picture 9">
            <a:extLst>
              <a:ext uri="{FF2B5EF4-FFF2-40B4-BE49-F238E27FC236}">
                <a16:creationId xmlns:a16="http://schemas.microsoft.com/office/drawing/2014/main" id="{4CB17A3F-4F44-C2D1-6D5F-947D9F700D6E}"/>
              </a:ext>
            </a:extLst>
          </p:cNvPr>
          <p:cNvPicPr>
            <a:picLocks noChangeAspect="1"/>
          </p:cNvPicPr>
          <p:nvPr/>
        </p:nvPicPr>
        <p:blipFill>
          <a:blip r:embed="rId4"/>
          <a:stretch>
            <a:fillRect/>
          </a:stretch>
        </p:blipFill>
        <p:spPr>
          <a:xfrm>
            <a:off x="5139170" y="1905742"/>
            <a:ext cx="8009660" cy="8381258"/>
          </a:xfrm>
          <a:prstGeom prst="rect">
            <a:avLst/>
          </a:prstGeom>
        </p:spPr>
      </p:pic>
    </p:spTree>
    <p:extLst>
      <p:ext uri="{BB962C8B-B14F-4D97-AF65-F5344CB8AC3E}">
        <p14:creationId xmlns:p14="http://schemas.microsoft.com/office/powerpoint/2010/main" val="200461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$17,787 of Self-Help Materials</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10" name="Picture 9" descr="A person standing on a dock&#10;&#10;Description automatically generated with low confidence">
            <a:extLst>
              <a:ext uri="{FF2B5EF4-FFF2-40B4-BE49-F238E27FC236}">
                <a16:creationId xmlns:a16="http://schemas.microsoft.com/office/drawing/2014/main" id="{50F69CFD-7942-7F4A-53BE-563D19242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2392709"/>
            <a:ext cx="5501579" cy="7327103"/>
          </a:xfrm>
          <a:prstGeom prst="rect">
            <a:avLst/>
          </a:prstGeom>
        </p:spPr>
      </p:pic>
    </p:spTree>
    <p:extLst>
      <p:ext uri="{BB962C8B-B14F-4D97-AF65-F5344CB8AC3E}">
        <p14:creationId xmlns:p14="http://schemas.microsoft.com/office/powerpoint/2010/main" val="53181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Took her entire staff to a “team building event”</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10" name="Picture 9" descr="Masseuse treating person's neck">
            <a:extLst>
              <a:ext uri="{FF2B5EF4-FFF2-40B4-BE49-F238E27FC236}">
                <a16:creationId xmlns:a16="http://schemas.microsoft.com/office/drawing/2014/main" id="{114E785E-4CB8-CCFF-9F3E-66A0319991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196" y="3218828"/>
            <a:ext cx="11277600" cy="6343650"/>
          </a:xfrm>
          <a:prstGeom prst="rect">
            <a:avLst/>
          </a:prstGeom>
        </p:spPr>
      </p:pic>
    </p:spTree>
    <p:extLst>
      <p:ext uri="{BB962C8B-B14F-4D97-AF65-F5344CB8AC3E}">
        <p14:creationId xmlns:p14="http://schemas.microsoft.com/office/powerpoint/2010/main" val="154020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Total loss to the unit was $53,827.51</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9" name="Picture 6" descr="Ex-Trustee Taletha Coles ordered to pay $42K in restitution">
            <a:extLst>
              <a:ext uri="{FF2B5EF4-FFF2-40B4-BE49-F238E27FC236}">
                <a16:creationId xmlns:a16="http://schemas.microsoft.com/office/drawing/2014/main" id="{DBC5949F-A1FE-0A50-C378-8E329FA06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86100"/>
            <a:ext cx="8807355" cy="49541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14FE48-C7A1-8EC2-E478-B0ACFBAF4E36}"/>
              </a:ext>
            </a:extLst>
          </p:cNvPr>
          <p:cNvSpPr txBox="1"/>
          <p:nvPr/>
        </p:nvSpPr>
        <p:spPr>
          <a:xfrm>
            <a:off x="6172200" y="8572500"/>
            <a:ext cx="7620000" cy="584775"/>
          </a:xfrm>
          <a:prstGeom prst="rect">
            <a:avLst/>
          </a:prstGeom>
          <a:noFill/>
        </p:spPr>
        <p:txBody>
          <a:bodyPr wrap="square" rtlCol="0">
            <a:spAutoFit/>
          </a:bodyPr>
          <a:lstStyle/>
          <a:p>
            <a:r>
              <a:rPr lang="en-US" sz="3200" dirty="0">
                <a:solidFill>
                  <a:schemeClr val="tx2"/>
                </a:solidFill>
              </a:rPr>
              <a:t>Coles was sentenced to four years</a:t>
            </a:r>
          </a:p>
        </p:txBody>
      </p:sp>
    </p:spTree>
    <p:extLst>
      <p:ext uri="{BB962C8B-B14F-4D97-AF65-F5344CB8AC3E}">
        <p14:creationId xmlns:p14="http://schemas.microsoft.com/office/powerpoint/2010/main" val="86204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Anderson School Corporation Bookkeeper</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9" name="Picture 2" descr="Anderson Schools bookkeeper sentenced for stealing nearly $1M | wthr.com">
            <a:extLst>
              <a:ext uri="{FF2B5EF4-FFF2-40B4-BE49-F238E27FC236}">
                <a16:creationId xmlns:a16="http://schemas.microsoft.com/office/drawing/2014/main" id="{5CA88C82-6B2F-0E46-93CC-CA6E07804C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374" y="4060171"/>
            <a:ext cx="9207251" cy="517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Carla Burke</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9" name="TextBox 8">
            <a:extLst>
              <a:ext uri="{FF2B5EF4-FFF2-40B4-BE49-F238E27FC236}">
                <a16:creationId xmlns:a16="http://schemas.microsoft.com/office/drawing/2014/main" id="{3C82CA35-4B40-A5D2-1FEC-3D469D609721}"/>
              </a:ext>
            </a:extLst>
          </p:cNvPr>
          <p:cNvSpPr txBox="1"/>
          <p:nvPr/>
        </p:nvSpPr>
        <p:spPr>
          <a:xfrm>
            <a:off x="2133600" y="2933700"/>
            <a:ext cx="13944600"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One of Burke’s duties was to pay school vendors.</a:t>
            </a:r>
          </a:p>
          <a:p>
            <a:pPr marL="285750" indent="-285750">
              <a:buFont typeface="Arial" panose="020B0604020202020204" pitchFamily="34" charset="0"/>
              <a:buChar char="•"/>
            </a:pPr>
            <a:r>
              <a:rPr lang="en-US" sz="4000" dirty="0"/>
              <a:t>Burke would submit vouchers for payment and once approved, she would send the payment to the vendor.</a:t>
            </a:r>
          </a:p>
          <a:p>
            <a:pPr marL="285750" indent="-285750">
              <a:buFont typeface="Arial" panose="020B0604020202020204" pitchFamily="34" charset="0"/>
              <a:buChar char="•"/>
            </a:pPr>
            <a:r>
              <a:rPr lang="en-US" sz="4000" dirty="0"/>
              <a:t>Burke would receive a cashiers check to provide to the vendor via email.</a:t>
            </a:r>
          </a:p>
          <a:p>
            <a:pPr marL="285750" indent="-285750">
              <a:buFont typeface="Arial" panose="020B0604020202020204" pitchFamily="34" charset="0"/>
              <a:buChar char="•"/>
            </a:pPr>
            <a:r>
              <a:rPr lang="en-US" sz="4000" dirty="0"/>
              <a:t>Burke would then print the check and provide it to the vendor.</a:t>
            </a:r>
          </a:p>
        </p:txBody>
      </p:sp>
    </p:spTree>
    <p:extLst>
      <p:ext uri="{BB962C8B-B14F-4D97-AF65-F5344CB8AC3E}">
        <p14:creationId xmlns:p14="http://schemas.microsoft.com/office/powerpoint/2010/main" val="942557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Carla Burke</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9" name="TextBox 8">
            <a:extLst>
              <a:ext uri="{FF2B5EF4-FFF2-40B4-BE49-F238E27FC236}">
                <a16:creationId xmlns:a16="http://schemas.microsoft.com/office/drawing/2014/main" id="{A9525976-2822-3A38-69E7-0110D0D01A7D}"/>
              </a:ext>
            </a:extLst>
          </p:cNvPr>
          <p:cNvSpPr txBox="1"/>
          <p:nvPr/>
        </p:nvSpPr>
        <p:spPr>
          <a:xfrm>
            <a:off x="2057400" y="2933700"/>
            <a:ext cx="139446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Burke began submitting fraudulent voucher claims</a:t>
            </a:r>
          </a:p>
          <a:p>
            <a:pPr marL="285750" indent="-285750">
              <a:buFont typeface="Arial" panose="020B0604020202020204" pitchFamily="34" charset="0"/>
              <a:buChar char="•"/>
            </a:pPr>
            <a:r>
              <a:rPr lang="en-US" sz="3600" dirty="0"/>
              <a:t>Once Burke received the check via email, she had the ability to change the vendor’s name to her name, print the check and then change it back to the vendor’s name.</a:t>
            </a:r>
          </a:p>
          <a:p>
            <a:pPr marL="285750" indent="-285750">
              <a:buFont typeface="Arial" panose="020B0604020202020204" pitchFamily="34" charset="0"/>
              <a:buChar char="•"/>
            </a:pPr>
            <a:r>
              <a:rPr lang="en-US" sz="3600" dirty="0"/>
              <a:t>Burke did this 312 times over a five-year period and was successful in stealing $976,773.29. </a:t>
            </a:r>
          </a:p>
          <a:p>
            <a:pPr marL="285750" indent="-285750">
              <a:buFont typeface="Arial" panose="020B0604020202020204" pitchFamily="34" charset="0"/>
              <a:buChar char="•"/>
            </a:pPr>
            <a:r>
              <a:rPr lang="en-US" sz="3600" dirty="0"/>
              <a:t>Federally indicted on multiple counts of wire fraud and was sentenced to 28 months incarceration. </a:t>
            </a:r>
          </a:p>
        </p:txBody>
      </p:sp>
    </p:spTree>
    <p:extLst>
      <p:ext uri="{BB962C8B-B14F-4D97-AF65-F5344CB8AC3E}">
        <p14:creationId xmlns:p14="http://schemas.microsoft.com/office/powerpoint/2010/main" val="84240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Reasons a good person may resort to theft</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9" name="Picture Placeholder 7">
            <a:extLst>
              <a:ext uri="{FF2B5EF4-FFF2-40B4-BE49-F238E27FC236}">
                <a16:creationId xmlns:a16="http://schemas.microsoft.com/office/drawing/2014/main" id="{4734761F-96B6-32E3-9AE7-81A26BAAEA2D}"/>
              </a:ext>
            </a:extLst>
          </p:cNvPr>
          <p:cNvPicPr preferRelativeResize="0">
            <a:picLocks/>
          </p:cNvPicPr>
          <p:nvPr/>
        </p:nvPicPr>
        <p:blipFill>
          <a:blip r:embed="rId4">
            <a:extLst>
              <a:ext uri="{28A0092B-C50C-407E-A947-70E740481C1C}">
                <a14:useLocalDpi xmlns:a14="http://schemas.microsoft.com/office/drawing/2010/main" val="0"/>
              </a:ext>
            </a:extLst>
          </a:blip>
          <a:srcRect l="4612" r="4612"/>
          <a:stretch>
            <a:fillRect/>
          </a:stretch>
        </p:blipFill>
        <p:spPr>
          <a:xfrm>
            <a:off x="11746890" y="5354837"/>
            <a:ext cx="5425849" cy="4362746"/>
          </a:xfrm>
          <a:prstGeom prst="rect">
            <a:avLst/>
          </a:prstGeom>
        </p:spPr>
      </p:pic>
      <p:sp>
        <p:nvSpPr>
          <p:cNvPr id="10" name="TextBox 9">
            <a:extLst>
              <a:ext uri="{FF2B5EF4-FFF2-40B4-BE49-F238E27FC236}">
                <a16:creationId xmlns:a16="http://schemas.microsoft.com/office/drawing/2014/main" id="{4F37F708-6A79-BB36-56D6-DBBE51597053}"/>
              </a:ext>
            </a:extLst>
          </p:cNvPr>
          <p:cNvSpPr txBox="1"/>
          <p:nvPr/>
        </p:nvSpPr>
        <p:spPr>
          <a:xfrm>
            <a:off x="1295400" y="4686300"/>
            <a:ext cx="8839200" cy="4524315"/>
          </a:xfrm>
          <a:prstGeom prst="rect">
            <a:avLst/>
          </a:prstGeom>
          <a:noFill/>
        </p:spPr>
        <p:txBody>
          <a:bodyPr wrap="square" rtlCol="0">
            <a:spAutoFit/>
          </a:bodyPr>
          <a:lstStyle/>
          <a:p>
            <a:pPr marL="514350" indent="-514350">
              <a:buFont typeface="+mj-lt"/>
              <a:buAutoNum type="arabicPeriod"/>
            </a:pPr>
            <a:r>
              <a:rPr lang="en-US" sz="3600" dirty="0"/>
              <a:t>Expenses related to an Accident or Illness involving a Family Member</a:t>
            </a:r>
          </a:p>
          <a:p>
            <a:pPr marL="514350" indent="-514350">
              <a:buFont typeface="+mj-lt"/>
              <a:buAutoNum type="arabicPeriod"/>
            </a:pPr>
            <a:r>
              <a:rPr lang="en-US" sz="3600" dirty="0"/>
              <a:t>Spouse’s loss of job</a:t>
            </a:r>
          </a:p>
          <a:p>
            <a:pPr marL="514350" indent="-514350">
              <a:buFont typeface="+mj-lt"/>
              <a:buAutoNum type="arabicPeriod"/>
            </a:pPr>
            <a:r>
              <a:rPr lang="en-US" sz="3600" dirty="0"/>
              <a:t>Debt </a:t>
            </a:r>
          </a:p>
          <a:p>
            <a:pPr marL="514350" indent="-514350">
              <a:buFont typeface="+mj-lt"/>
              <a:buAutoNum type="arabicPeriod"/>
            </a:pPr>
            <a:r>
              <a:rPr lang="en-US" sz="3600" dirty="0"/>
              <a:t>Passed up for a truly deserved raise </a:t>
            </a:r>
          </a:p>
          <a:p>
            <a:pPr marL="514350" indent="-514350">
              <a:buFont typeface="+mj-lt"/>
              <a:buAutoNum type="arabicPeriod"/>
            </a:pPr>
            <a:r>
              <a:rPr lang="en-US" sz="3600" dirty="0"/>
              <a:t>Just “borrowing” with intent to pay back the amount taken</a:t>
            </a:r>
          </a:p>
          <a:p>
            <a:pPr marL="514350" indent="-514350">
              <a:buFont typeface="+mj-lt"/>
              <a:buAutoNum type="arabicPeriod"/>
            </a:pPr>
            <a:r>
              <a:rPr lang="en-US" sz="3600" dirty="0"/>
              <a:t>Child College Expenses</a:t>
            </a:r>
          </a:p>
        </p:txBody>
      </p:sp>
    </p:spTree>
    <p:extLst>
      <p:ext uri="{BB962C8B-B14F-4D97-AF65-F5344CB8AC3E}">
        <p14:creationId xmlns:p14="http://schemas.microsoft.com/office/powerpoint/2010/main" val="813298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Darker Reasons often unknown to co-workers</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9" name="Content Placeholder 6">
            <a:extLst>
              <a:ext uri="{FF2B5EF4-FFF2-40B4-BE49-F238E27FC236}">
                <a16:creationId xmlns:a16="http://schemas.microsoft.com/office/drawing/2014/main" id="{E7E2A78E-CB97-A783-8CCF-3D7158C92BB4}"/>
              </a:ext>
            </a:extLst>
          </p:cNvPr>
          <p:cNvPicPr>
            <a:picLocks noChangeAspect="1"/>
          </p:cNvPicPr>
          <p:nvPr/>
        </p:nvPicPr>
        <p:blipFill rotWithShape="1">
          <a:blip r:embed="rId4">
            <a:extLst>
              <a:ext uri="{28A0092B-C50C-407E-A947-70E740481C1C}">
                <a14:useLocalDpi xmlns:a14="http://schemas.microsoft.com/office/drawing/2010/main" val="0"/>
              </a:ext>
            </a:extLst>
          </a:blip>
          <a:srcRect l="35701" r="10383"/>
          <a:stretch/>
        </p:blipFill>
        <p:spPr>
          <a:xfrm>
            <a:off x="9123074" y="4626276"/>
            <a:ext cx="3145536" cy="3882362"/>
          </a:xfrm>
          <a:prstGeom prst="rect">
            <a:avLst/>
          </a:prstGeom>
        </p:spPr>
      </p:pic>
      <p:sp>
        <p:nvSpPr>
          <p:cNvPr id="10" name="TextBox 9">
            <a:extLst>
              <a:ext uri="{FF2B5EF4-FFF2-40B4-BE49-F238E27FC236}">
                <a16:creationId xmlns:a16="http://schemas.microsoft.com/office/drawing/2014/main" id="{0CF656BD-7A8E-D149-D59B-27B6814D0F18}"/>
              </a:ext>
            </a:extLst>
          </p:cNvPr>
          <p:cNvSpPr txBox="1"/>
          <p:nvPr/>
        </p:nvSpPr>
        <p:spPr>
          <a:xfrm>
            <a:off x="2057400" y="4305300"/>
            <a:ext cx="6553200" cy="4524315"/>
          </a:xfrm>
          <a:prstGeom prst="rect">
            <a:avLst/>
          </a:prstGeom>
          <a:noFill/>
        </p:spPr>
        <p:txBody>
          <a:bodyPr wrap="square" rtlCol="0">
            <a:spAutoFit/>
          </a:bodyPr>
          <a:lstStyle/>
          <a:p>
            <a:pPr marL="514350" indent="-514350">
              <a:buFont typeface="Wingdings 3" charset="2"/>
              <a:buChar char=""/>
            </a:pPr>
            <a:r>
              <a:rPr lang="en-US" sz="3600" dirty="0"/>
              <a:t>Drugs</a:t>
            </a:r>
          </a:p>
          <a:p>
            <a:pPr marL="514350" indent="-514350">
              <a:buFont typeface="Wingdings 3" charset="2"/>
              <a:buChar char=""/>
            </a:pPr>
            <a:r>
              <a:rPr lang="en-US" sz="3600" dirty="0"/>
              <a:t>Gambling Debts or Other Uncontrollable Habits</a:t>
            </a:r>
          </a:p>
          <a:p>
            <a:pPr marL="514350" indent="-514350">
              <a:buFont typeface="Wingdings 3" charset="2"/>
              <a:buChar char=""/>
            </a:pPr>
            <a:r>
              <a:rPr lang="en-US" sz="3600" dirty="0"/>
              <a:t>Blackmail</a:t>
            </a:r>
          </a:p>
          <a:p>
            <a:pPr marL="514350" indent="-514350">
              <a:buFont typeface="Wingdings 3" charset="2"/>
              <a:buChar char=""/>
            </a:pPr>
            <a:r>
              <a:rPr lang="en-US" sz="3600" dirty="0"/>
              <a:t>Greed</a:t>
            </a:r>
          </a:p>
          <a:p>
            <a:pPr marL="514350" indent="-514350">
              <a:buFont typeface="Wingdings 3" charset="2"/>
              <a:buChar char=""/>
            </a:pPr>
            <a:r>
              <a:rPr lang="en-US" sz="3600" dirty="0"/>
              <a:t>Irrational desire to provide everything possible for Grandchildren or Family</a:t>
            </a:r>
          </a:p>
        </p:txBody>
      </p:sp>
    </p:spTree>
    <p:extLst>
      <p:ext uri="{BB962C8B-B14F-4D97-AF65-F5344CB8AC3E}">
        <p14:creationId xmlns:p14="http://schemas.microsoft.com/office/powerpoint/2010/main" val="2153476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a:off x="8125777" y="0"/>
            <a:ext cx="11013996" cy="11013996"/>
          </a:xfrm>
          <a:custGeom>
            <a:avLst/>
            <a:gdLst/>
            <a:ahLst/>
            <a:cxnLst/>
            <a:rect l="l" t="t" r="r" b="b"/>
            <a:pathLst>
              <a:path w="11013996" h="11013996">
                <a:moveTo>
                  <a:pt x="0" y="0"/>
                </a:moveTo>
                <a:lnTo>
                  <a:pt x="11013995" y="0"/>
                </a:lnTo>
                <a:lnTo>
                  <a:pt x="11013995" y="11013996"/>
                </a:lnTo>
                <a:lnTo>
                  <a:pt x="0" y="110139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615601"/>
            <a:ext cx="16230600" cy="9055797"/>
          </a:xfrm>
          <a:prstGeom prst="rect">
            <a:avLst/>
          </a:prstGeom>
          <a:solidFill>
            <a:srgbClr val="0A3268"/>
          </a:solidFill>
        </p:spPr>
        <p:txBody>
          <a:bodyPr/>
          <a:lstStyle/>
          <a:p>
            <a:endParaRPr lang="en-US"/>
          </a:p>
        </p:txBody>
      </p:sp>
      <p:sp>
        <p:nvSpPr>
          <p:cNvPr id="7" name="Freeform 7"/>
          <p:cNvSpPr/>
          <p:nvPr/>
        </p:nvSpPr>
        <p:spPr>
          <a:xfrm>
            <a:off x="15071134" y="105448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AutoShape 8"/>
          <p:cNvSpPr/>
          <p:nvPr/>
        </p:nvSpPr>
        <p:spPr>
          <a:xfrm rot="-5400000">
            <a:off x="13544603" y="5390826"/>
            <a:ext cx="6492240"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8599475" y="2144706"/>
            <a:ext cx="8254713" cy="2565511"/>
          </a:xfrm>
          <a:prstGeom prst="rect">
            <a:avLst/>
          </a:prstGeom>
        </p:spPr>
        <p:txBody>
          <a:bodyPr wrap="square" lIns="0" tIns="0" rIns="0" bIns="0" rtlCol="0" anchor="t">
            <a:spAutoFit/>
          </a:bodyPr>
          <a:lstStyle/>
          <a:p>
            <a:pPr>
              <a:lnSpc>
                <a:spcPts val="6636"/>
              </a:lnSpc>
            </a:pPr>
            <a:r>
              <a:rPr lang="en-US" sz="6772" spc="-399" dirty="0">
                <a:solidFill>
                  <a:srgbClr val="FFFFFF"/>
                </a:solidFill>
                <a:latin typeface="Arial Bold Italics"/>
                <a:ea typeface="Arial Bold Italics"/>
                <a:cs typeface="Arial Bold Italics"/>
                <a:sym typeface="Arial Bold Italics"/>
              </a:rPr>
              <a:t>PAUL D. JOYCE, CPA STATE  EXAMINER</a:t>
            </a:r>
          </a:p>
          <a:p>
            <a:pPr algn="just">
              <a:lnSpc>
                <a:spcPts val="6636"/>
              </a:lnSpc>
            </a:pPr>
            <a:endParaRPr lang="en-US" sz="6772" spc="-399" dirty="0">
              <a:solidFill>
                <a:srgbClr val="FFFFFF"/>
              </a:solidFill>
              <a:latin typeface="Arial Bold Italics"/>
              <a:ea typeface="Arial Bold Italics"/>
              <a:cs typeface="Arial Bold Italics"/>
              <a:sym typeface="Arial Bold Italics"/>
            </a:endParaRPr>
          </a:p>
        </p:txBody>
      </p:sp>
      <p:sp>
        <p:nvSpPr>
          <p:cNvPr id="10" name="TextBox 10"/>
          <p:cNvSpPr txBox="1"/>
          <p:nvPr/>
        </p:nvSpPr>
        <p:spPr>
          <a:xfrm>
            <a:off x="8871738" y="4230805"/>
            <a:ext cx="6904951" cy="4192875"/>
          </a:xfrm>
          <a:prstGeom prst="rect">
            <a:avLst/>
          </a:prstGeom>
        </p:spPr>
        <p:txBody>
          <a:bodyPr lIns="0" tIns="0" rIns="0" bIns="0" rtlCol="0" anchor="t">
            <a:spAutoFit/>
          </a:bodyPr>
          <a:lstStyle/>
          <a:p>
            <a:pPr algn="ctr">
              <a:lnSpc>
                <a:spcPts val="4683"/>
              </a:lnSpc>
              <a:spcBef>
                <a:spcPct val="0"/>
              </a:spcBef>
            </a:pPr>
            <a:r>
              <a:rPr lang="en-US" sz="3602" spc="72">
                <a:solidFill>
                  <a:srgbClr val="FFFFFF"/>
                </a:solidFill>
                <a:latin typeface="Arial"/>
                <a:ea typeface="Arial"/>
                <a:cs typeface="Arial"/>
                <a:sym typeface="Arial"/>
              </a:rPr>
              <a:t>Indiana’s State Examiner and the agency head for the State Board of Accounts, Paul Joyce coordinates and manages the post-audits and examinations of over 4,000 state and local governmental entities in Indiana.</a:t>
            </a:r>
          </a:p>
        </p:txBody>
      </p:sp>
      <p:pic>
        <p:nvPicPr>
          <p:cNvPr id="6" name="Picture 5" descr="A person in a suit and tie&#10;&#10;Description automatically generated">
            <a:extLst>
              <a:ext uri="{FF2B5EF4-FFF2-40B4-BE49-F238E27FC236}">
                <a16:creationId xmlns:a16="http://schemas.microsoft.com/office/drawing/2014/main" id="{372AF6A0-8126-7AA7-052F-58439B84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8125776" cy="1028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What’s the number one reason people steal?</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Because they can!</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Tree>
    <p:extLst>
      <p:ext uri="{BB962C8B-B14F-4D97-AF65-F5344CB8AC3E}">
        <p14:creationId xmlns:p14="http://schemas.microsoft.com/office/powerpoint/2010/main" val="116082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3268"/>
        </a:solidFill>
        <a:effectLst/>
      </p:bgPr>
    </p:bg>
    <p:spTree>
      <p:nvGrpSpPr>
        <p:cNvPr id="1" name=""/>
        <p:cNvGrpSpPr/>
        <p:nvPr/>
      </p:nvGrpSpPr>
      <p:grpSpPr>
        <a:xfrm>
          <a:off x="0" y="0"/>
          <a:ext cx="0" cy="0"/>
          <a:chOff x="0" y="0"/>
          <a:chExt cx="0" cy="0"/>
        </a:xfrm>
      </p:grpSpPr>
      <p:sp>
        <p:nvSpPr>
          <p:cNvPr id="3" name="Freeform 3"/>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7494137" y="698454"/>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79461" y="957841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AutoShape 7"/>
          <p:cNvSpPr/>
          <p:nvPr/>
        </p:nvSpPr>
        <p:spPr>
          <a:xfrm>
            <a:off x="1028700" y="8302951"/>
            <a:ext cx="16230600" cy="169519"/>
          </a:xfrm>
          <a:prstGeom prst="rect">
            <a:avLst/>
          </a:prstGeom>
          <a:solidFill>
            <a:srgbClr val="D49D0F"/>
          </a:solidFill>
        </p:spPr>
        <p:txBody>
          <a:bodyPr/>
          <a:lstStyle/>
          <a:p>
            <a:endParaRPr lang="en-US"/>
          </a:p>
        </p:txBody>
      </p:sp>
      <p:sp>
        <p:nvSpPr>
          <p:cNvPr id="8" name="AutoShape 8"/>
          <p:cNvSpPr/>
          <p:nvPr/>
        </p:nvSpPr>
        <p:spPr>
          <a:xfrm>
            <a:off x="1028700" y="1814529"/>
            <a:ext cx="16230600" cy="169519"/>
          </a:xfrm>
          <a:prstGeom prst="rect">
            <a:avLst/>
          </a:prstGeom>
          <a:solidFill>
            <a:srgbClr val="D49D0F"/>
          </a:solidFill>
        </p:spPr>
        <p:txBody>
          <a:bodyPr/>
          <a:lstStyle/>
          <a:p>
            <a:endParaRPr lang="en-US"/>
          </a:p>
        </p:txBody>
      </p:sp>
      <p:sp>
        <p:nvSpPr>
          <p:cNvPr id="9" name="Freeform 9"/>
          <p:cNvSpPr/>
          <p:nvPr/>
        </p:nvSpPr>
        <p:spPr>
          <a:xfrm>
            <a:off x="11303495" y="543135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1359267" y="6411977"/>
            <a:ext cx="698484" cy="710760"/>
          </a:xfrm>
          <a:custGeom>
            <a:avLst/>
            <a:gdLst/>
            <a:ahLst/>
            <a:cxnLst/>
            <a:rect l="l" t="t" r="r" b="b"/>
            <a:pathLst>
              <a:path w="698484" h="710760">
                <a:moveTo>
                  <a:pt x="0" y="0"/>
                </a:moveTo>
                <a:lnTo>
                  <a:pt x="698484" y="0"/>
                </a:lnTo>
                <a:lnTo>
                  <a:pt x="698484" y="710760"/>
                </a:lnTo>
                <a:lnTo>
                  <a:pt x="0" y="710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307387" y="4330067"/>
            <a:ext cx="662375" cy="626773"/>
          </a:xfrm>
          <a:custGeom>
            <a:avLst/>
            <a:gdLst/>
            <a:ahLst/>
            <a:cxnLst/>
            <a:rect l="l" t="t" r="r" b="b"/>
            <a:pathLst>
              <a:path w="662375" h="626773">
                <a:moveTo>
                  <a:pt x="0" y="0"/>
                </a:moveTo>
                <a:lnTo>
                  <a:pt x="662375" y="0"/>
                </a:lnTo>
                <a:lnTo>
                  <a:pt x="662375" y="626773"/>
                </a:lnTo>
                <a:lnTo>
                  <a:pt x="0" y="6267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028700" y="3093444"/>
            <a:ext cx="7727311" cy="4223936"/>
          </a:xfrm>
          <a:prstGeom prst="rect">
            <a:avLst/>
          </a:prstGeom>
        </p:spPr>
        <p:txBody>
          <a:bodyPr lIns="0" tIns="0" rIns="0" bIns="0" rtlCol="0" anchor="t">
            <a:spAutoFit/>
          </a:bodyPr>
          <a:lstStyle/>
          <a:p>
            <a:pPr algn="l">
              <a:lnSpc>
                <a:spcPts val="14898"/>
              </a:lnSpc>
            </a:pPr>
            <a:r>
              <a:rPr lang="en-US" sz="16194" spc="-955">
                <a:solidFill>
                  <a:srgbClr val="FFFFFF"/>
                </a:solidFill>
                <a:latin typeface="Arial Bold"/>
                <a:ea typeface="Arial Bold"/>
                <a:cs typeface="Arial Bold"/>
                <a:sym typeface="Arial Bold"/>
              </a:rPr>
              <a:t>THANK YOU</a:t>
            </a:r>
          </a:p>
        </p:txBody>
      </p:sp>
      <p:sp>
        <p:nvSpPr>
          <p:cNvPr id="13" name="TextBox 13"/>
          <p:cNvSpPr txBox="1"/>
          <p:nvPr/>
        </p:nvSpPr>
        <p:spPr>
          <a:xfrm>
            <a:off x="11303495" y="2983288"/>
            <a:ext cx="2107662" cy="590550"/>
          </a:xfrm>
          <a:prstGeom prst="rect">
            <a:avLst/>
          </a:prstGeom>
        </p:spPr>
        <p:txBody>
          <a:bodyPr lIns="0" tIns="0" rIns="0" bIns="0" rtlCol="0" anchor="t">
            <a:spAutoFit/>
          </a:bodyPr>
          <a:lstStyle/>
          <a:p>
            <a:pPr algn="l">
              <a:lnSpc>
                <a:spcPts val="4590"/>
              </a:lnSpc>
            </a:pPr>
            <a:r>
              <a:rPr lang="en-US" sz="2700">
                <a:solidFill>
                  <a:srgbClr val="FFFFFF"/>
                </a:solidFill>
                <a:latin typeface="Arial Bold Italics"/>
                <a:ea typeface="Arial Bold Italics"/>
                <a:cs typeface="Arial Bold Italics"/>
                <a:sym typeface="Arial Bold Italics"/>
              </a:rPr>
              <a:t>OFFICE</a:t>
            </a:r>
          </a:p>
        </p:txBody>
      </p:sp>
      <p:sp>
        <p:nvSpPr>
          <p:cNvPr id="14" name="TextBox 14"/>
          <p:cNvSpPr txBox="1"/>
          <p:nvPr/>
        </p:nvSpPr>
        <p:spPr>
          <a:xfrm>
            <a:off x="12319617" y="5256624"/>
            <a:ext cx="2815795" cy="611578"/>
          </a:xfrm>
          <a:prstGeom prst="rect">
            <a:avLst/>
          </a:prstGeom>
        </p:spPr>
        <p:txBody>
          <a:bodyPr lIns="0" tIns="0" rIns="0" bIns="0" rtlCol="0" anchor="t">
            <a:spAutoFit/>
          </a:bodyPr>
          <a:lstStyle/>
          <a:p>
            <a:pPr algn="l">
              <a:lnSpc>
                <a:spcPts val="5624"/>
              </a:lnSpc>
            </a:pPr>
            <a:r>
              <a:rPr lang="en-US" sz="2499" spc="49" dirty="0">
                <a:solidFill>
                  <a:srgbClr val="FFFFFF"/>
                </a:solidFill>
                <a:latin typeface="Arial"/>
                <a:ea typeface="Arial"/>
                <a:cs typeface="Arial"/>
                <a:sym typeface="Arial"/>
              </a:rPr>
              <a:t>(317)694-0721</a:t>
            </a:r>
          </a:p>
        </p:txBody>
      </p:sp>
      <p:sp>
        <p:nvSpPr>
          <p:cNvPr id="15" name="TextBox 15"/>
          <p:cNvSpPr txBox="1"/>
          <p:nvPr/>
        </p:nvSpPr>
        <p:spPr>
          <a:xfrm>
            <a:off x="12319617" y="6276819"/>
            <a:ext cx="4939683" cy="611578"/>
          </a:xfrm>
          <a:prstGeom prst="rect">
            <a:avLst/>
          </a:prstGeom>
        </p:spPr>
        <p:txBody>
          <a:bodyPr lIns="0" tIns="0" rIns="0" bIns="0" rtlCol="0" anchor="t">
            <a:spAutoFit/>
          </a:bodyPr>
          <a:lstStyle/>
          <a:p>
            <a:pPr algn="l">
              <a:lnSpc>
                <a:spcPts val="5624"/>
              </a:lnSpc>
            </a:pPr>
            <a:r>
              <a:rPr lang="en-US" sz="2499" spc="49" dirty="0">
                <a:solidFill>
                  <a:srgbClr val="FFFFFF"/>
                </a:solidFill>
                <a:latin typeface="Arial"/>
                <a:ea typeface="Arial"/>
                <a:cs typeface="Arial"/>
                <a:sym typeface="Arial"/>
              </a:rPr>
              <a:t>Ewheele@sboa.in.gov</a:t>
            </a:r>
          </a:p>
        </p:txBody>
      </p:sp>
      <p:sp>
        <p:nvSpPr>
          <p:cNvPr id="16" name="TextBox 16"/>
          <p:cNvSpPr txBox="1"/>
          <p:nvPr/>
        </p:nvSpPr>
        <p:spPr>
          <a:xfrm>
            <a:off x="12249683" y="4152916"/>
            <a:ext cx="4939683" cy="611578"/>
          </a:xfrm>
          <a:prstGeom prst="rect">
            <a:avLst/>
          </a:prstGeom>
        </p:spPr>
        <p:txBody>
          <a:bodyPr lIns="0" tIns="0" rIns="0" bIns="0" rtlCol="0" anchor="t">
            <a:spAutoFit/>
          </a:bodyPr>
          <a:lstStyle/>
          <a:p>
            <a:pPr algn="l">
              <a:lnSpc>
                <a:spcPts val="5624"/>
              </a:lnSpc>
            </a:pPr>
            <a:r>
              <a:rPr lang="en-US" sz="2499" spc="49" dirty="0">
                <a:solidFill>
                  <a:srgbClr val="FFFFFF"/>
                </a:solidFill>
                <a:latin typeface="Arial"/>
                <a:ea typeface="Arial"/>
                <a:cs typeface="Arial"/>
                <a:sym typeface="Arial"/>
              </a:rPr>
              <a:t>Indianapolis, 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3703457"/>
            <a:ext cx="16230600" cy="5554843"/>
          </a:xfrm>
          <a:prstGeom prst="rect">
            <a:avLst/>
          </a:prstGeom>
          <a:solidFill>
            <a:srgbClr val="0A3268"/>
          </a:solidFill>
        </p:spPr>
        <p:txBody>
          <a:bodyPr/>
          <a:lstStyle/>
          <a:p>
            <a:endParaRPr lang="en-US"/>
          </a:p>
        </p:txBody>
      </p:sp>
      <p:grpSp>
        <p:nvGrpSpPr>
          <p:cNvPr id="5" name="Group 5"/>
          <p:cNvGrpSpPr>
            <a:grpSpLocks noChangeAspect="1"/>
          </p:cNvGrpSpPr>
          <p:nvPr/>
        </p:nvGrpSpPr>
        <p:grpSpPr>
          <a:xfrm>
            <a:off x="9639230" y="-203728"/>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28801" r="-50549"/>
              </a:stretch>
            </a:blipFill>
          </p:spPr>
          <p:txBody>
            <a:bodyPr/>
            <a:lstStyle/>
            <a:p>
              <a:endParaRPr lang="en-US"/>
            </a:p>
          </p:txBody>
        </p:sp>
      </p:grpSp>
      <p:sp>
        <p:nvSpPr>
          <p:cNvPr id="7" name="TextBox 7"/>
          <p:cNvSpPr txBox="1"/>
          <p:nvPr/>
        </p:nvSpPr>
        <p:spPr>
          <a:xfrm>
            <a:off x="1028700" y="1038225"/>
            <a:ext cx="5935366" cy="1068434"/>
          </a:xfrm>
          <a:prstGeom prst="rect">
            <a:avLst/>
          </a:prstGeom>
        </p:spPr>
        <p:txBody>
          <a:bodyPr lIns="0" tIns="0" rIns="0" bIns="0" rtlCol="0" anchor="t">
            <a:spAutoFit/>
          </a:bodyPr>
          <a:lstStyle/>
          <a:p>
            <a:pPr algn="l">
              <a:lnSpc>
                <a:spcPts val="8071"/>
              </a:lnSpc>
            </a:pPr>
            <a:r>
              <a:rPr lang="en-US" sz="8236" spc="-485" dirty="0">
                <a:solidFill>
                  <a:srgbClr val="263F6B"/>
                </a:solidFill>
                <a:latin typeface="Arial Bold Italics"/>
                <a:ea typeface="Arial Bold Italics"/>
                <a:cs typeface="Arial Bold Italics"/>
                <a:sym typeface="Arial Bold Italics"/>
              </a:rPr>
              <a:t>Units</a:t>
            </a:r>
          </a:p>
        </p:txBody>
      </p:sp>
      <p:sp>
        <p:nvSpPr>
          <p:cNvPr id="8" name="TextBox 8"/>
          <p:cNvSpPr txBox="1"/>
          <p:nvPr/>
        </p:nvSpPr>
        <p:spPr>
          <a:xfrm>
            <a:off x="1397757" y="3845973"/>
            <a:ext cx="6123635" cy="4920450"/>
          </a:xfrm>
          <a:prstGeom prst="rect">
            <a:avLst/>
          </a:prstGeom>
        </p:spPr>
        <p:txBody>
          <a:bodyPr lIns="0" tIns="0" rIns="0" bIns="0" rtlCol="0" anchor="t">
            <a:spAutoFit/>
          </a:bodyPr>
          <a:lstStyle/>
          <a:p>
            <a:pPr marL="539749" lvl="1" indent="-269875" algn="l">
              <a:lnSpc>
                <a:spcPts val="5624"/>
              </a:lnSpc>
              <a:buFont typeface="Arial"/>
              <a:buChar char="•"/>
            </a:pPr>
            <a:r>
              <a:rPr lang="en-US" sz="2499" spc="49" dirty="0">
                <a:solidFill>
                  <a:srgbClr val="FFFFFF"/>
                </a:solidFill>
                <a:latin typeface="Arial"/>
                <a:ea typeface="Arial"/>
                <a:cs typeface="Arial"/>
                <a:sym typeface="Arial"/>
              </a:rPr>
              <a:t>Towns</a:t>
            </a:r>
          </a:p>
          <a:p>
            <a:pPr marL="539749" lvl="1" indent="-269875" algn="l">
              <a:lnSpc>
                <a:spcPts val="5624"/>
              </a:lnSpc>
              <a:buFont typeface="Arial"/>
              <a:buChar char="•"/>
            </a:pPr>
            <a:r>
              <a:rPr lang="en-US" sz="2499" spc="49" dirty="0">
                <a:solidFill>
                  <a:srgbClr val="FFFFFF"/>
                </a:solidFill>
                <a:latin typeface="Arial"/>
                <a:ea typeface="Arial"/>
                <a:cs typeface="Arial"/>
                <a:sym typeface="Arial"/>
              </a:rPr>
              <a:t>Cities </a:t>
            </a:r>
          </a:p>
          <a:p>
            <a:pPr marL="539749" lvl="1" indent="-269875" algn="l">
              <a:lnSpc>
                <a:spcPts val="5624"/>
              </a:lnSpc>
              <a:buFont typeface="Arial"/>
              <a:buChar char="•"/>
            </a:pPr>
            <a:r>
              <a:rPr lang="en-US" sz="2499" spc="49" dirty="0">
                <a:solidFill>
                  <a:srgbClr val="FFFFFF"/>
                </a:solidFill>
                <a:latin typeface="Arial"/>
                <a:ea typeface="Arial"/>
                <a:cs typeface="Arial"/>
                <a:sym typeface="Arial"/>
              </a:rPr>
              <a:t>County Governments</a:t>
            </a:r>
          </a:p>
          <a:p>
            <a:pPr marL="539749" lvl="1" indent="-269875" algn="l">
              <a:lnSpc>
                <a:spcPts val="5624"/>
              </a:lnSpc>
              <a:buFont typeface="Arial"/>
              <a:buChar char="•"/>
            </a:pPr>
            <a:r>
              <a:rPr lang="en-US" sz="2499" spc="49" dirty="0">
                <a:solidFill>
                  <a:srgbClr val="FFFFFF"/>
                </a:solidFill>
                <a:latin typeface="Arial"/>
                <a:ea typeface="Arial"/>
                <a:cs typeface="Arial"/>
                <a:sym typeface="Arial"/>
              </a:rPr>
              <a:t>Townships</a:t>
            </a:r>
          </a:p>
          <a:p>
            <a:pPr marL="539749" lvl="1" indent="-269875" algn="l">
              <a:lnSpc>
                <a:spcPts val="5624"/>
              </a:lnSpc>
              <a:buFont typeface="Arial"/>
              <a:buChar char="•"/>
            </a:pPr>
            <a:r>
              <a:rPr lang="en-US" sz="2499" spc="49" dirty="0">
                <a:solidFill>
                  <a:srgbClr val="FFFFFF"/>
                </a:solidFill>
                <a:latin typeface="Arial"/>
                <a:ea typeface="Arial"/>
                <a:cs typeface="Arial"/>
                <a:sym typeface="Arial"/>
              </a:rPr>
              <a:t>Non for profits receiving government funds</a:t>
            </a:r>
          </a:p>
          <a:p>
            <a:pPr marL="539749" lvl="1" indent="-269875" algn="l">
              <a:lnSpc>
                <a:spcPts val="5624"/>
              </a:lnSpc>
              <a:buFont typeface="Arial"/>
              <a:buChar char="•"/>
            </a:pPr>
            <a:r>
              <a:rPr lang="en-US" sz="2499" spc="49" dirty="0">
                <a:solidFill>
                  <a:srgbClr val="FFFFFF"/>
                </a:solidFill>
                <a:latin typeface="Arial"/>
                <a:ea typeface="Arial"/>
                <a:cs typeface="Arial"/>
                <a:sym typeface="Arial"/>
              </a:rPr>
              <a:t>School Corporations</a:t>
            </a:r>
          </a:p>
        </p:txBody>
      </p:sp>
      <p:sp>
        <p:nvSpPr>
          <p:cNvPr id="9" name="Freeform 9"/>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AutoShape 3"/>
          <p:cNvSpPr/>
          <p:nvPr/>
        </p:nvSpPr>
        <p:spPr>
          <a:xfrm rot="-1753206">
            <a:off x="-1113304" y="4354356"/>
            <a:ext cx="25783492" cy="9586163"/>
          </a:xfrm>
          <a:prstGeom prst="rect">
            <a:avLst/>
          </a:prstGeom>
          <a:solidFill>
            <a:srgbClr val="545454">
              <a:alpha val="4706"/>
            </a:srgbClr>
          </a:solidFill>
        </p:spPr>
        <p:txBody>
          <a:bodyPr/>
          <a:lstStyle/>
          <a:p>
            <a:endParaRPr lang="en-US"/>
          </a:p>
        </p:txBody>
      </p:sp>
      <p:sp>
        <p:nvSpPr>
          <p:cNvPr id="4" name="Freeform 4"/>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AutoShape 6"/>
          <p:cNvSpPr/>
          <p:nvPr/>
        </p:nvSpPr>
        <p:spPr>
          <a:xfrm>
            <a:off x="1028700" y="9591065"/>
            <a:ext cx="16230600" cy="1351653"/>
          </a:xfrm>
          <a:prstGeom prst="rect">
            <a:avLst/>
          </a:prstGeom>
          <a:solidFill>
            <a:srgbClr val="0A3268"/>
          </a:solidFill>
        </p:spPr>
        <p:txBody>
          <a:bodyPr/>
          <a:lstStyle/>
          <a:p>
            <a:endParaRPr lang="en-US"/>
          </a:p>
        </p:txBody>
      </p:sp>
      <p:sp>
        <p:nvSpPr>
          <p:cNvPr id="7" name="AutoShape 7"/>
          <p:cNvSpPr/>
          <p:nvPr/>
        </p:nvSpPr>
        <p:spPr>
          <a:xfrm>
            <a:off x="1028700" y="-675827"/>
            <a:ext cx="16230600" cy="1351653"/>
          </a:xfrm>
          <a:prstGeom prst="rect">
            <a:avLst/>
          </a:prstGeom>
          <a:solidFill>
            <a:srgbClr val="0A3268"/>
          </a:solidFill>
        </p:spPr>
        <p:txBody>
          <a:bodyPr/>
          <a:lstStyle/>
          <a:p>
            <a:endParaRPr lang="en-US"/>
          </a:p>
        </p:txBody>
      </p:sp>
      <p:sp>
        <p:nvSpPr>
          <p:cNvPr id="13" name="TextBox 12">
            <a:extLst>
              <a:ext uri="{FF2B5EF4-FFF2-40B4-BE49-F238E27FC236}">
                <a16:creationId xmlns:a16="http://schemas.microsoft.com/office/drawing/2014/main" id="{A70D4DAF-C676-7EB6-0D2E-9DB4F6F0057C}"/>
              </a:ext>
            </a:extLst>
          </p:cNvPr>
          <p:cNvSpPr txBox="1"/>
          <p:nvPr/>
        </p:nvSpPr>
        <p:spPr>
          <a:xfrm>
            <a:off x="1219200" y="3009900"/>
            <a:ext cx="17247607" cy="3170099"/>
          </a:xfrm>
          <a:prstGeom prst="rect">
            <a:avLst/>
          </a:prstGeom>
          <a:noFill/>
        </p:spPr>
        <p:txBody>
          <a:bodyPr wrap="none" rtlCol="0">
            <a:spAutoFit/>
          </a:bodyPr>
          <a:lstStyle/>
          <a:p>
            <a:r>
              <a:rPr lang="en-US" sz="4000" dirty="0"/>
              <a:t>Misfeasance – Not performing a lawful act in a proper manner</a:t>
            </a:r>
          </a:p>
          <a:p>
            <a:endParaRPr lang="en-US" sz="4000" dirty="0"/>
          </a:p>
          <a:p>
            <a:r>
              <a:rPr lang="en-US" sz="4000" dirty="0"/>
              <a:t>Nonfeasance – An omission to perform a duty or a total neglect to perform a duty.</a:t>
            </a:r>
          </a:p>
          <a:p>
            <a:endParaRPr lang="en-US" sz="4000" dirty="0"/>
          </a:p>
          <a:p>
            <a:r>
              <a:rPr lang="en-US" sz="4000" dirty="0"/>
              <a:t>Malfeasance – Doing an act Wholly wrong.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Special Investigations</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9" name="TextBox 8">
            <a:extLst>
              <a:ext uri="{FF2B5EF4-FFF2-40B4-BE49-F238E27FC236}">
                <a16:creationId xmlns:a16="http://schemas.microsoft.com/office/drawing/2014/main" id="{91F99EA9-EE01-534E-B111-AB94A3E665FD}"/>
              </a:ext>
            </a:extLst>
          </p:cNvPr>
          <p:cNvSpPr txBox="1"/>
          <p:nvPr/>
        </p:nvSpPr>
        <p:spPr>
          <a:xfrm>
            <a:off x="2133600" y="3263946"/>
            <a:ext cx="14782800" cy="5509200"/>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chemeClr val="tx2"/>
                </a:solidFill>
              </a:rPr>
              <a:t>Separate from the Audit teams</a:t>
            </a:r>
          </a:p>
          <a:p>
            <a:pPr marL="571500" indent="-571500">
              <a:buFont typeface="Arial" panose="020B0604020202020204" pitchFamily="34" charset="0"/>
              <a:buChar char="•"/>
            </a:pPr>
            <a:r>
              <a:rPr lang="en-US" sz="4400" b="1" dirty="0">
                <a:solidFill>
                  <a:schemeClr val="tx2"/>
                </a:solidFill>
              </a:rPr>
              <a:t>Investigate allegations of malfeasance</a:t>
            </a:r>
          </a:p>
          <a:p>
            <a:pPr marL="571500" indent="-571500">
              <a:buFont typeface="Arial" panose="020B0604020202020204" pitchFamily="34" charset="0"/>
              <a:buChar char="•"/>
            </a:pPr>
            <a:r>
              <a:rPr lang="en-US" sz="4400" b="1" dirty="0">
                <a:solidFill>
                  <a:schemeClr val="tx2"/>
                </a:solidFill>
              </a:rPr>
              <a:t>Northern Team/Southern Team – 13 investigators</a:t>
            </a:r>
          </a:p>
          <a:p>
            <a:pPr marL="571500" indent="-571500">
              <a:buFont typeface="Arial" panose="020B0604020202020204" pitchFamily="34" charset="0"/>
              <a:buChar char="•"/>
            </a:pPr>
            <a:r>
              <a:rPr lang="en-US" sz="4400" b="1" dirty="0">
                <a:solidFill>
                  <a:schemeClr val="tx2"/>
                </a:solidFill>
              </a:rPr>
              <a:t>Coordinate investigations with local/state/federal law enforcement</a:t>
            </a:r>
          </a:p>
          <a:p>
            <a:pPr marL="571500" indent="-571500">
              <a:buFont typeface="Arial" panose="020B0604020202020204" pitchFamily="34" charset="0"/>
              <a:buChar char="•"/>
            </a:pPr>
            <a:r>
              <a:rPr lang="en-US" sz="4400" b="1" dirty="0">
                <a:solidFill>
                  <a:schemeClr val="tx2"/>
                </a:solidFill>
              </a:rPr>
              <a:t>Produce charge reports that are enforced by the Attorney General’s Office</a:t>
            </a:r>
          </a:p>
          <a:p>
            <a:pPr marL="571500" indent="-571500">
              <a:buFont typeface="Arial" panose="020B0604020202020204" pitchFamily="34" charset="0"/>
              <a:buChar char="•"/>
            </a:pPr>
            <a:r>
              <a:rPr lang="en-US" sz="4400" b="1" dirty="0">
                <a:solidFill>
                  <a:schemeClr val="tx2"/>
                </a:solidFill>
              </a:rPr>
              <a:t>Assist in criminal prosecutions</a:t>
            </a:r>
          </a:p>
        </p:txBody>
      </p:sp>
      <p:sp>
        <p:nvSpPr>
          <p:cNvPr id="10" name="TextBox 6"/>
          <p:cNvSpPr txBox="1"/>
          <p:nvPr/>
        </p:nvSpPr>
        <p:spPr>
          <a:xfrm>
            <a:off x="4996607" y="2819976"/>
            <a:ext cx="8294787" cy="390428"/>
          </a:xfrm>
          <a:prstGeom prst="rect">
            <a:avLst/>
          </a:prstGeom>
        </p:spPr>
        <p:txBody>
          <a:bodyPr lIns="0" tIns="0" rIns="0" bIns="0" rtlCol="0" anchor="t">
            <a:spAutoFit/>
          </a:bodyPr>
          <a:lstStyle/>
          <a:p>
            <a:pPr algn="ctr">
              <a:lnSpc>
                <a:spcPts val="3250"/>
              </a:lnSpc>
              <a:spcBef>
                <a:spcPct val="0"/>
              </a:spcBef>
            </a:pPr>
            <a:endParaRPr lang="en-US" sz="2500" spc="50" dirty="0">
              <a:solidFill>
                <a:srgbClr val="263F6B"/>
              </a:solidFill>
              <a:latin typeface="Arial"/>
              <a:ea typeface="Arial"/>
              <a:cs typeface="Arial"/>
              <a:sym typeface="Arial"/>
            </a:endParaRPr>
          </a:p>
        </p:txBody>
      </p:sp>
    </p:spTree>
    <p:extLst>
      <p:ext uri="{BB962C8B-B14F-4D97-AF65-F5344CB8AC3E}">
        <p14:creationId xmlns:p14="http://schemas.microsoft.com/office/powerpoint/2010/main" val="121150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How we receive complaints</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10" name="TextBox 9">
            <a:extLst>
              <a:ext uri="{FF2B5EF4-FFF2-40B4-BE49-F238E27FC236}">
                <a16:creationId xmlns:a16="http://schemas.microsoft.com/office/drawing/2014/main" id="{4F2BA190-061A-2878-6A6D-DBD6FEBC4457}"/>
              </a:ext>
            </a:extLst>
          </p:cNvPr>
          <p:cNvSpPr txBox="1"/>
          <p:nvPr/>
        </p:nvSpPr>
        <p:spPr>
          <a:xfrm>
            <a:off x="3962400" y="2814424"/>
            <a:ext cx="14173200"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solidFill>
              </a:rPr>
              <a:t>Government unit referral</a:t>
            </a:r>
          </a:p>
          <a:p>
            <a:pPr marL="571500" indent="-571500">
              <a:buFont typeface="Arial" panose="020B0604020202020204" pitchFamily="34" charset="0"/>
              <a:buChar char="•"/>
            </a:pPr>
            <a:endParaRPr lang="en-US" sz="3600" b="1" dirty="0">
              <a:solidFill>
                <a:schemeClr val="tx2"/>
              </a:solidFill>
            </a:endParaRPr>
          </a:p>
          <a:p>
            <a:pPr marL="571500" indent="-571500">
              <a:buFont typeface="Arial" panose="020B0604020202020204" pitchFamily="34" charset="0"/>
              <a:buChar char="•"/>
            </a:pPr>
            <a:r>
              <a:rPr lang="en-US" sz="3600" b="1" dirty="0">
                <a:solidFill>
                  <a:schemeClr val="tx2"/>
                </a:solidFill>
              </a:rPr>
              <a:t>Citizen complaints</a:t>
            </a:r>
          </a:p>
          <a:p>
            <a:pPr marL="571500" indent="-571500">
              <a:buFont typeface="Arial" panose="020B0604020202020204" pitchFamily="34" charset="0"/>
              <a:buChar char="•"/>
            </a:pPr>
            <a:endParaRPr lang="en-US" sz="3600" b="1" dirty="0">
              <a:solidFill>
                <a:schemeClr val="tx2"/>
              </a:solidFill>
            </a:endParaRPr>
          </a:p>
          <a:p>
            <a:pPr marL="571500" indent="-571500">
              <a:buFont typeface="Arial" panose="020B0604020202020204" pitchFamily="34" charset="0"/>
              <a:buChar char="•"/>
            </a:pPr>
            <a:r>
              <a:rPr lang="en-US" sz="3600" b="1" dirty="0">
                <a:solidFill>
                  <a:schemeClr val="tx2"/>
                </a:solidFill>
              </a:rPr>
              <a:t>Law enforcement referral</a:t>
            </a:r>
          </a:p>
          <a:p>
            <a:pPr marL="571500" indent="-571500">
              <a:buFont typeface="Arial" panose="020B0604020202020204" pitchFamily="34" charset="0"/>
              <a:buChar char="•"/>
            </a:pPr>
            <a:endParaRPr lang="en-US" sz="3600" b="1" dirty="0">
              <a:solidFill>
                <a:schemeClr val="tx2"/>
              </a:solidFill>
            </a:endParaRPr>
          </a:p>
          <a:p>
            <a:pPr marL="571500" indent="-571500">
              <a:buFont typeface="Arial" panose="020B0604020202020204" pitchFamily="34" charset="0"/>
              <a:buChar char="•"/>
            </a:pPr>
            <a:r>
              <a:rPr lang="en-US" sz="3600" b="1" dirty="0">
                <a:solidFill>
                  <a:schemeClr val="tx2"/>
                </a:solidFill>
              </a:rPr>
              <a:t>Audit ream referral</a:t>
            </a:r>
          </a:p>
        </p:txBody>
      </p:sp>
    </p:spTree>
    <p:extLst>
      <p:ext uri="{BB962C8B-B14F-4D97-AF65-F5344CB8AC3E}">
        <p14:creationId xmlns:p14="http://schemas.microsoft.com/office/powerpoint/2010/main" val="58664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Assessment vs. Investigation</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pic>
        <p:nvPicPr>
          <p:cNvPr id="11" name="Graphic 10" descr="Elongated speech bubble">
            <a:extLst>
              <a:ext uri="{FF2B5EF4-FFF2-40B4-BE49-F238E27FC236}">
                <a16:creationId xmlns:a16="http://schemas.microsoft.com/office/drawing/2014/main" id="{535C64BC-8619-5A1D-FE06-4AE6EB9E57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0" y="1905742"/>
            <a:ext cx="5715000" cy="4743823"/>
          </a:xfrm>
          <a:prstGeom prst="rect">
            <a:avLst/>
          </a:prstGeom>
        </p:spPr>
      </p:pic>
      <p:sp>
        <p:nvSpPr>
          <p:cNvPr id="12" name="TextBox 11">
            <a:extLst>
              <a:ext uri="{FF2B5EF4-FFF2-40B4-BE49-F238E27FC236}">
                <a16:creationId xmlns:a16="http://schemas.microsoft.com/office/drawing/2014/main" id="{EB095B05-3DFD-D05B-3C0B-DCBF6E3489C3}"/>
              </a:ext>
            </a:extLst>
          </p:cNvPr>
          <p:cNvSpPr txBox="1"/>
          <p:nvPr/>
        </p:nvSpPr>
        <p:spPr>
          <a:xfrm>
            <a:off x="685801" y="3274001"/>
            <a:ext cx="5216246" cy="1200329"/>
          </a:xfrm>
          <a:prstGeom prst="rect">
            <a:avLst/>
          </a:prstGeom>
          <a:noFill/>
        </p:spPr>
        <p:txBody>
          <a:bodyPr wrap="square" rtlCol="0">
            <a:spAutoFit/>
          </a:bodyPr>
          <a:lstStyle/>
          <a:p>
            <a:r>
              <a:rPr lang="en-US" sz="3600" dirty="0"/>
              <a:t>“I heard there’s a Town Board meeting tonight”</a:t>
            </a:r>
          </a:p>
        </p:txBody>
      </p:sp>
      <p:pic>
        <p:nvPicPr>
          <p:cNvPr id="14" name="Graphic 13" descr="Oblong speech bubble">
            <a:extLst>
              <a:ext uri="{FF2B5EF4-FFF2-40B4-BE49-F238E27FC236}">
                <a16:creationId xmlns:a16="http://schemas.microsoft.com/office/drawing/2014/main" id="{7220B47F-AF7E-8F6A-36A2-14A51C10E7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53725" y="5143500"/>
            <a:ext cx="6681875" cy="4190999"/>
          </a:xfrm>
          <a:prstGeom prst="rect">
            <a:avLst/>
          </a:prstGeom>
        </p:spPr>
      </p:pic>
      <p:sp>
        <p:nvSpPr>
          <p:cNvPr id="15" name="TextBox 14">
            <a:extLst>
              <a:ext uri="{FF2B5EF4-FFF2-40B4-BE49-F238E27FC236}">
                <a16:creationId xmlns:a16="http://schemas.microsoft.com/office/drawing/2014/main" id="{BB7A947B-A3B9-4318-A8F2-5423173233A0}"/>
              </a:ext>
            </a:extLst>
          </p:cNvPr>
          <p:cNvSpPr txBox="1"/>
          <p:nvPr/>
        </p:nvSpPr>
        <p:spPr>
          <a:xfrm>
            <a:off x="12573000" y="6207947"/>
            <a:ext cx="4048643" cy="2062103"/>
          </a:xfrm>
          <a:prstGeom prst="rect">
            <a:avLst/>
          </a:prstGeom>
          <a:noFill/>
        </p:spPr>
        <p:txBody>
          <a:bodyPr wrap="square" rtlCol="0">
            <a:spAutoFit/>
          </a:bodyPr>
          <a:lstStyle/>
          <a:p>
            <a:r>
              <a:rPr lang="en-US" sz="3200" dirty="0"/>
              <a:t>“The town board is going to approve a 300% raise for themselves tonight”</a:t>
            </a:r>
          </a:p>
        </p:txBody>
      </p:sp>
      <p:sp>
        <p:nvSpPr>
          <p:cNvPr id="16" name="Rectangle 15">
            <a:extLst>
              <a:ext uri="{FF2B5EF4-FFF2-40B4-BE49-F238E27FC236}">
                <a16:creationId xmlns:a16="http://schemas.microsoft.com/office/drawing/2014/main" id="{AE656551-960D-C686-6047-3DBABE1B68B4}"/>
              </a:ext>
            </a:extLst>
          </p:cNvPr>
          <p:cNvSpPr/>
          <p:nvPr/>
        </p:nvSpPr>
        <p:spPr>
          <a:xfrm>
            <a:off x="6834276" y="4686300"/>
            <a:ext cx="3833724"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Rumer Mill</a:t>
            </a:r>
          </a:p>
        </p:txBody>
      </p:sp>
    </p:spTree>
    <p:extLst>
      <p:ext uri="{BB962C8B-B14F-4D97-AF65-F5344CB8AC3E}">
        <p14:creationId xmlns:p14="http://schemas.microsoft.com/office/powerpoint/2010/main" val="263250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1691553"/>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Possible Outcomes of a Special Investigation</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9" name="TextBox 8">
            <a:extLst>
              <a:ext uri="{FF2B5EF4-FFF2-40B4-BE49-F238E27FC236}">
                <a16:creationId xmlns:a16="http://schemas.microsoft.com/office/drawing/2014/main" id="{06BB2100-A55C-7D95-776C-6F2E9A192120}"/>
              </a:ext>
            </a:extLst>
          </p:cNvPr>
          <p:cNvSpPr txBox="1"/>
          <p:nvPr/>
        </p:nvSpPr>
        <p:spPr>
          <a:xfrm>
            <a:off x="2057400" y="3543300"/>
            <a:ext cx="14325600" cy="3785652"/>
          </a:xfrm>
          <a:prstGeom prst="rect">
            <a:avLst/>
          </a:prstGeom>
          <a:noFill/>
        </p:spPr>
        <p:txBody>
          <a:bodyPr wrap="square" rtlCol="0">
            <a:spAutoFit/>
          </a:bodyPr>
          <a:lstStyle/>
          <a:p>
            <a:pPr marL="285750" indent="-285750">
              <a:buFont typeface="Arial" panose="020B0604020202020204" pitchFamily="34" charset="0"/>
              <a:buChar char="•"/>
            </a:pPr>
            <a:r>
              <a:rPr lang="en-US" sz="4800" dirty="0">
                <a:solidFill>
                  <a:schemeClr val="tx2"/>
                </a:solidFill>
              </a:rPr>
              <a:t>Unfounded – No charge, no report</a:t>
            </a:r>
          </a:p>
          <a:p>
            <a:pPr marL="285750" indent="-285750">
              <a:buFont typeface="Arial" panose="020B0604020202020204" pitchFamily="34" charset="0"/>
              <a:buChar char="•"/>
            </a:pPr>
            <a:r>
              <a:rPr lang="en-US" sz="4800" dirty="0">
                <a:solidFill>
                  <a:schemeClr val="tx2"/>
                </a:solidFill>
              </a:rPr>
              <a:t>Management Letter</a:t>
            </a:r>
          </a:p>
          <a:p>
            <a:pPr marL="285750" indent="-285750">
              <a:buFont typeface="Arial" panose="020B0604020202020204" pitchFamily="34" charset="0"/>
              <a:buChar char="•"/>
            </a:pPr>
            <a:r>
              <a:rPr lang="en-US" sz="4800" dirty="0">
                <a:solidFill>
                  <a:schemeClr val="tx2"/>
                </a:solidFill>
              </a:rPr>
              <a:t>Compliance Report</a:t>
            </a:r>
          </a:p>
          <a:p>
            <a:pPr marL="285750" indent="-285750">
              <a:buFont typeface="Arial" panose="020B0604020202020204" pitchFamily="34" charset="0"/>
              <a:buChar char="•"/>
            </a:pPr>
            <a:r>
              <a:rPr lang="en-US" sz="4800" dirty="0">
                <a:solidFill>
                  <a:schemeClr val="tx2"/>
                </a:solidFill>
              </a:rPr>
              <a:t>Charge Report</a:t>
            </a:r>
          </a:p>
          <a:p>
            <a:pPr marL="285750" indent="-285750">
              <a:buFont typeface="Arial" panose="020B0604020202020204" pitchFamily="34" charset="0"/>
              <a:buChar char="•"/>
            </a:pPr>
            <a:r>
              <a:rPr lang="en-US" sz="4800" dirty="0">
                <a:solidFill>
                  <a:schemeClr val="tx2"/>
                </a:solidFill>
              </a:rPr>
              <a:t>Charge Report with Criminal Prosecution</a:t>
            </a:r>
          </a:p>
        </p:txBody>
      </p:sp>
    </p:spTree>
    <p:extLst>
      <p:ext uri="{BB962C8B-B14F-4D97-AF65-F5344CB8AC3E}">
        <p14:creationId xmlns:p14="http://schemas.microsoft.com/office/powerpoint/2010/main" val="263658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31243" y="698454"/>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786333" y="1047750"/>
            <a:ext cx="10673482" cy="857992"/>
          </a:xfrm>
          <a:prstGeom prst="rect">
            <a:avLst/>
          </a:prstGeom>
        </p:spPr>
        <p:txBody>
          <a:bodyPr lIns="0" tIns="0" rIns="0" bIns="0" rtlCol="0" anchor="t">
            <a:spAutoFit/>
          </a:bodyPr>
          <a:lstStyle/>
          <a:p>
            <a:pPr algn="ctr">
              <a:lnSpc>
                <a:spcPts val="6492"/>
              </a:lnSpc>
            </a:pPr>
            <a:r>
              <a:rPr lang="en-US" sz="6625" spc="-390" dirty="0">
                <a:solidFill>
                  <a:srgbClr val="263F6B"/>
                </a:solidFill>
                <a:latin typeface="Arial Bold Italics"/>
                <a:ea typeface="Arial Bold Italics"/>
                <a:cs typeface="Arial Bold Italics"/>
                <a:sym typeface="Arial Bold Italics"/>
              </a:rPr>
              <a:t>Fairfield Township Trustee</a:t>
            </a:r>
          </a:p>
        </p:txBody>
      </p:sp>
      <p:sp>
        <p:nvSpPr>
          <p:cNvPr id="7" name="AutoShape 7"/>
          <p:cNvSpPr/>
          <p:nvPr/>
        </p:nvSpPr>
        <p:spPr>
          <a:xfrm rot="-2700000">
            <a:off x="-2646503" y="-1243700"/>
            <a:ext cx="5293007" cy="2487400"/>
          </a:xfrm>
          <a:prstGeom prst="rect">
            <a:avLst/>
          </a:prstGeom>
          <a:solidFill>
            <a:srgbClr val="0A3268"/>
          </a:solidFill>
        </p:spPr>
        <p:txBody>
          <a:bodyPr/>
          <a:lstStyle/>
          <a:p>
            <a:endParaRPr lang="en-US"/>
          </a:p>
        </p:txBody>
      </p:sp>
      <p:sp>
        <p:nvSpPr>
          <p:cNvPr id="8" name="AutoShape 8"/>
          <p:cNvSpPr/>
          <p:nvPr/>
        </p:nvSpPr>
        <p:spPr>
          <a:xfrm rot="-2700000">
            <a:off x="15641497" y="9043300"/>
            <a:ext cx="5293007" cy="2487400"/>
          </a:xfrm>
          <a:prstGeom prst="rect">
            <a:avLst/>
          </a:prstGeom>
          <a:solidFill>
            <a:srgbClr val="0A3268"/>
          </a:solidFill>
        </p:spPr>
        <p:txBody>
          <a:bodyPr/>
          <a:lstStyle/>
          <a:p>
            <a:endParaRPr lang="en-US"/>
          </a:p>
        </p:txBody>
      </p:sp>
      <p:sp>
        <p:nvSpPr>
          <p:cNvPr id="9" name="TextBox 8">
            <a:extLst>
              <a:ext uri="{FF2B5EF4-FFF2-40B4-BE49-F238E27FC236}">
                <a16:creationId xmlns:a16="http://schemas.microsoft.com/office/drawing/2014/main" id="{2FB097E5-F25E-39D3-C4BD-A563DE06792D}"/>
              </a:ext>
            </a:extLst>
          </p:cNvPr>
          <p:cNvSpPr txBox="1"/>
          <p:nvPr/>
        </p:nvSpPr>
        <p:spPr>
          <a:xfrm>
            <a:off x="762001" y="2628900"/>
            <a:ext cx="15316200" cy="4524315"/>
          </a:xfrm>
          <a:prstGeom prst="rect">
            <a:avLst/>
          </a:prstGeom>
          <a:noFill/>
        </p:spPr>
        <p:txBody>
          <a:bodyPr wrap="square" rtlCol="0">
            <a:spAutoFit/>
          </a:bodyPr>
          <a:lstStyle/>
          <a:p>
            <a:r>
              <a:rPr lang="en-US" sz="4800" b="1" dirty="0">
                <a:solidFill>
                  <a:schemeClr val="tx2"/>
                </a:solidFill>
              </a:rPr>
              <a:t>Malfeasance included:</a:t>
            </a:r>
          </a:p>
          <a:p>
            <a:endParaRPr lang="en-US" sz="4800" b="1" dirty="0">
              <a:solidFill>
                <a:schemeClr val="tx2"/>
              </a:solidFill>
            </a:endParaRPr>
          </a:p>
          <a:p>
            <a:pPr marL="285750" indent="-285750">
              <a:buFont typeface="Arial" panose="020B0604020202020204" pitchFamily="34" charset="0"/>
              <a:buChar char="•"/>
            </a:pPr>
            <a:r>
              <a:rPr lang="en-US" sz="4800" b="1" dirty="0">
                <a:solidFill>
                  <a:schemeClr val="tx2"/>
                </a:solidFill>
              </a:rPr>
              <a:t>Personal expenditures</a:t>
            </a:r>
          </a:p>
          <a:p>
            <a:pPr marL="285750" indent="-285750">
              <a:buFont typeface="Arial" panose="020B0604020202020204" pitchFamily="34" charset="0"/>
              <a:buChar char="•"/>
            </a:pPr>
            <a:r>
              <a:rPr lang="en-US" sz="4800" b="1" dirty="0">
                <a:solidFill>
                  <a:schemeClr val="tx2"/>
                </a:solidFill>
              </a:rPr>
              <a:t>Salary overpayment</a:t>
            </a:r>
          </a:p>
          <a:p>
            <a:pPr marL="285750" indent="-285750">
              <a:buFont typeface="Arial" panose="020B0604020202020204" pitchFamily="34" charset="0"/>
              <a:buChar char="•"/>
            </a:pPr>
            <a:r>
              <a:rPr lang="en-US" sz="4800" b="1" dirty="0">
                <a:solidFill>
                  <a:schemeClr val="tx2"/>
                </a:solidFill>
              </a:rPr>
              <a:t>Selling personal property to the township without filing a conflict-of-interest statement</a:t>
            </a:r>
          </a:p>
        </p:txBody>
      </p:sp>
    </p:spTree>
    <p:extLst>
      <p:ext uri="{BB962C8B-B14F-4D97-AF65-F5344CB8AC3E}">
        <p14:creationId xmlns:p14="http://schemas.microsoft.com/office/powerpoint/2010/main" val="113025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501</Words>
  <Application>Microsoft Office PowerPoint</Application>
  <PresentationFormat>Custom</PresentationFormat>
  <Paragraphs>83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 Bold Italics</vt:lpstr>
      <vt:lpstr>Arial</vt:lpstr>
      <vt:lpstr>Wingdings 3</vt:lpstr>
      <vt:lpstr>Montserrat Ultra-Bold Italics</vt:lpstr>
      <vt:lpstr>Calibri</vt:lpstr>
      <vt:lpstr>Arial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SBOA Professional Presentation Template</dc:title>
  <dc:creator>Wheele, Ed</dc:creator>
  <cp:lastModifiedBy>Wheele, Ed</cp:lastModifiedBy>
  <cp:revision>14</cp:revision>
  <dcterms:created xsi:type="dcterms:W3CDTF">2006-08-16T00:00:00Z</dcterms:created>
  <dcterms:modified xsi:type="dcterms:W3CDTF">2024-10-16T11:18:39Z</dcterms:modified>
  <dc:identifier>DAGLHSJK1ws</dc:identifier>
</cp:coreProperties>
</file>